
<file path=[Content_Types].xml><?xml version="1.0" encoding="utf-8"?>
<Types xmlns="http://schemas.openxmlformats.org/package/2006/content-types">
  <Default Extension="fntdata" ContentType="application/x-fontdata"/>
  <Default Extension="jp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2" r:id="rId2"/>
  </p:sldMasterIdLst>
  <p:notesMasterIdLst>
    <p:notesMasterId r:id="rId35"/>
  </p:notesMasterIdLst>
  <p:sldIdLst>
    <p:sldId id="256" r:id="rId3"/>
    <p:sldId id="273" r:id="rId4"/>
    <p:sldId id="274" r:id="rId5"/>
    <p:sldId id="275" r:id="rId6"/>
    <p:sldId id="276" r:id="rId7"/>
    <p:sldId id="277" r:id="rId8"/>
    <p:sldId id="272" r:id="rId9"/>
    <p:sldId id="267" r:id="rId10"/>
    <p:sldId id="280" r:id="rId11"/>
    <p:sldId id="257" r:id="rId12"/>
    <p:sldId id="302" r:id="rId13"/>
    <p:sldId id="268" r:id="rId14"/>
    <p:sldId id="258" r:id="rId15"/>
    <p:sldId id="290" r:id="rId16"/>
    <p:sldId id="289" r:id="rId17"/>
    <p:sldId id="291" r:id="rId18"/>
    <p:sldId id="292" r:id="rId19"/>
    <p:sldId id="293" r:id="rId20"/>
    <p:sldId id="294" r:id="rId21"/>
    <p:sldId id="295" r:id="rId22"/>
    <p:sldId id="296" r:id="rId23"/>
    <p:sldId id="297" r:id="rId24"/>
    <p:sldId id="303" r:id="rId25"/>
    <p:sldId id="304" r:id="rId26"/>
    <p:sldId id="305" r:id="rId27"/>
    <p:sldId id="306" r:id="rId28"/>
    <p:sldId id="307" r:id="rId29"/>
    <p:sldId id="308" r:id="rId30"/>
    <p:sldId id="263" r:id="rId31"/>
    <p:sldId id="298" r:id="rId32"/>
    <p:sldId id="278" r:id="rId33"/>
    <p:sldId id="279" r:id="rId34"/>
  </p:sldIdLst>
  <p:sldSz cx="12192000" cy="6858000"/>
  <p:notesSz cx="6858000" cy="9144000"/>
  <p:embeddedFontLst>
    <p:embeddedFont>
      <p:font typeface="Alfarn" panose="00000800000000000000" charset="0"/>
      <p:bold r:id="rId36"/>
    </p:embeddedFont>
    <p:embeddedFont>
      <p:font typeface="Berlin Sans FB Demi" panose="020E0802020502020306" pitchFamily="34" charset="0"/>
      <p:regular r:id="rId37"/>
      <p:bold r:id="rId38"/>
    </p:embeddedFont>
    <p:embeddedFont>
      <p:font typeface="Calibri" panose="020F0502020204030204" pitchFamily="34" charset="0"/>
      <p:regular r:id="rId39"/>
      <p:bold r:id="rId40"/>
      <p:italic r:id="rId41"/>
      <p:boldItalic r:id="rId42"/>
    </p:embeddedFont>
    <p:embeddedFont>
      <p:font typeface="Calibri Light" panose="020F0302020204030204" pitchFamily="34" charset="0"/>
      <p:regular r:id="rId43"/>
      <p:italic r:id="rId44"/>
    </p:embeddedFont>
    <p:embeddedFont>
      <p:font typeface="CarlMarx" panose="020B0604020202020204" charset="0"/>
      <p:regular r:id="rId45"/>
      <p:bold r:id="rId46"/>
    </p:embeddedFont>
    <p:embeddedFont>
      <p:font typeface="Consolas" panose="020B0609020204030204" pitchFamily="49" charset="0"/>
      <p:regular r:id="rId47"/>
      <p:bold r:id="rId48"/>
      <p:italic r:id="rId49"/>
      <p:boldItalic r:id="rId50"/>
    </p:embeddedFont>
    <p:embeddedFont>
      <p:font typeface="Segoe UI" panose="020B0502040204020203" pitchFamily="34" charset="0"/>
      <p:regular r:id="rId51"/>
      <p:bold r:id="rId52"/>
      <p:italic r:id="rId53"/>
      <p:boldItalic r:id="rId54"/>
    </p:embeddedFont>
    <p:embeddedFont>
      <p:font typeface="Stencil" panose="040409050D0802020404" pitchFamily="82" charset="0"/>
      <p:regular r:id="rId5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3B9B5"/>
    <a:srgbClr val="004D49"/>
    <a:srgbClr val="FF64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58542D2-D739-DD49-937D-CFE841C16D9D}" v="282" dt="2019-05-23T23:24:42.4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23" autoAdjust="0"/>
    <p:restoredTop sz="92252" autoAdjust="0"/>
  </p:normalViewPr>
  <p:slideViewPr>
    <p:cSldViewPr snapToGrid="0">
      <p:cViewPr varScale="1">
        <p:scale>
          <a:sx n="98" d="100"/>
          <a:sy n="98" d="100"/>
        </p:scale>
        <p:origin x="36" y="2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4.fntdata"/><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font" Target="fonts/font15.fntdata"/><Relationship Id="rId55" Type="http://schemas.openxmlformats.org/officeDocument/2006/relationships/font" Target="fonts/font20.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font" Target="fonts/font18.fntdata"/><Relationship Id="rId58" Type="http://schemas.openxmlformats.org/officeDocument/2006/relationships/theme" Target="theme/theme1.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56"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font" Target="fonts/font16.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3.fntdata"/><Relationship Id="rId46" Type="http://schemas.openxmlformats.org/officeDocument/2006/relationships/font" Target="fonts/font11.fntdata"/><Relationship Id="rId59"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font" Target="fonts/font6.fntdata"/><Relationship Id="rId54"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1.fntdata"/><Relationship Id="rId49" Type="http://schemas.openxmlformats.org/officeDocument/2006/relationships/font" Target="fonts/font14.fntdata"/><Relationship Id="rId57" Type="http://schemas.openxmlformats.org/officeDocument/2006/relationships/viewProps" Target="view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9.fntdata"/><Relationship Id="rId52" Type="http://schemas.openxmlformats.org/officeDocument/2006/relationships/font" Target="fonts/font17.fntdata"/><Relationship Id="rId60"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4F0765-DD4A-4E6E-99D6-32858C0401B4}" type="doc">
      <dgm:prSet loTypeId="urn:microsoft.com/office/officeart/2008/layout/LinedList" loCatId="list" qsTypeId="urn:microsoft.com/office/officeart/2005/8/quickstyle/simple1" qsCatId="simple" csTypeId="urn:microsoft.com/office/officeart/2005/8/colors/colorful5" csCatId="colorful" phldr="1"/>
      <dgm:spPr/>
      <dgm:t>
        <a:bodyPr/>
        <a:lstStyle/>
        <a:p>
          <a:endParaRPr lang="en-US"/>
        </a:p>
      </dgm:t>
    </dgm:pt>
    <dgm:pt modelId="{138ED085-0126-434E-A422-F2E04A3CC04A}">
      <dgm:prSet/>
      <dgm:spPr/>
      <dgm:t>
        <a:bodyPr/>
        <a:lstStyle/>
        <a:p>
          <a:r>
            <a:rPr lang="en-US" dirty="0"/>
            <a:t>How to get </a:t>
          </a:r>
          <a:r>
            <a:rPr lang="de-DE" dirty="0" err="1"/>
            <a:t>started</a:t>
          </a:r>
          <a:r>
            <a:rPr lang="de-DE" dirty="0"/>
            <a:t> </a:t>
          </a:r>
          <a:r>
            <a:rPr lang="de-DE" dirty="0" err="1"/>
            <a:t>debugging</a:t>
          </a:r>
          <a:r>
            <a:rPr lang="de-DE" dirty="0"/>
            <a:t> </a:t>
          </a:r>
          <a:r>
            <a:rPr lang="de-DE" dirty="0" err="1"/>
            <a:t>PowerShell</a:t>
          </a:r>
          <a:r>
            <a:rPr lang="de-DE" dirty="0"/>
            <a:t> </a:t>
          </a:r>
          <a:r>
            <a:rPr lang="de-DE" dirty="0" err="1"/>
            <a:t>scripts</a:t>
          </a:r>
          <a:r>
            <a:rPr lang="de-DE" dirty="0"/>
            <a:t> in </a:t>
          </a:r>
          <a:r>
            <a:rPr lang="de-DE" dirty="0" err="1"/>
            <a:t>VSCode</a:t>
          </a:r>
          <a:endParaRPr lang="en-US" dirty="0"/>
        </a:p>
      </dgm:t>
    </dgm:pt>
    <dgm:pt modelId="{16341E71-1656-46F3-B329-C6B8DCD5AB1D}" type="parTrans" cxnId="{45026905-70B9-4E90-B9DD-DA152C02FC9D}">
      <dgm:prSet/>
      <dgm:spPr/>
      <dgm:t>
        <a:bodyPr/>
        <a:lstStyle/>
        <a:p>
          <a:endParaRPr lang="en-US"/>
        </a:p>
      </dgm:t>
    </dgm:pt>
    <dgm:pt modelId="{0E62166E-02BF-452F-B3F4-4AF259EE8AE8}" type="sibTrans" cxnId="{45026905-70B9-4E90-B9DD-DA152C02FC9D}">
      <dgm:prSet/>
      <dgm:spPr/>
      <dgm:t>
        <a:bodyPr/>
        <a:lstStyle/>
        <a:p>
          <a:endParaRPr lang="en-US"/>
        </a:p>
      </dgm:t>
    </dgm:pt>
    <dgm:pt modelId="{C5CF95C6-3ED0-491E-A49F-9C590DF0294D}">
      <dgm:prSet/>
      <dgm:spPr/>
      <dgm:t>
        <a:bodyPr/>
        <a:lstStyle/>
        <a:p>
          <a:r>
            <a:rPr lang="de-DE"/>
            <a:t>How to debug Pester tests and psake and InvokeBuild tasks</a:t>
          </a:r>
          <a:endParaRPr lang="en-US"/>
        </a:p>
      </dgm:t>
    </dgm:pt>
    <dgm:pt modelId="{9CF90819-5AE0-4BC6-840B-5F7E2B2AA926}" type="parTrans" cxnId="{599409BE-A205-4956-88A2-79242DB8C3E9}">
      <dgm:prSet/>
      <dgm:spPr/>
      <dgm:t>
        <a:bodyPr/>
        <a:lstStyle/>
        <a:p>
          <a:endParaRPr lang="en-US"/>
        </a:p>
      </dgm:t>
    </dgm:pt>
    <dgm:pt modelId="{01F2578D-4CD5-43AC-8E51-C16244F98D91}" type="sibTrans" cxnId="{599409BE-A205-4956-88A2-79242DB8C3E9}">
      <dgm:prSet/>
      <dgm:spPr/>
      <dgm:t>
        <a:bodyPr/>
        <a:lstStyle/>
        <a:p>
          <a:endParaRPr lang="en-US"/>
        </a:p>
      </dgm:t>
    </dgm:pt>
    <dgm:pt modelId="{D8BCAB1C-C01A-4615-81E3-9269292F827F}">
      <dgm:prSet/>
      <dgm:spPr/>
      <dgm:t>
        <a:bodyPr/>
        <a:lstStyle/>
        <a:p>
          <a:r>
            <a:rPr lang="en-US" dirty="0"/>
            <a:t>How to configure the debugger for advanced </a:t>
          </a:r>
          <a:r>
            <a:rPr lang="en-US" dirty="0" err="1"/>
            <a:t>usecases</a:t>
          </a:r>
          <a:endParaRPr lang="en-US" dirty="0"/>
        </a:p>
      </dgm:t>
    </dgm:pt>
    <dgm:pt modelId="{FE481E5A-DFA0-415A-8790-F02260612A5F}" type="parTrans" cxnId="{496E8460-0736-4AFC-9965-C32C3283F989}">
      <dgm:prSet/>
      <dgm:spPr/>
      <dgm:t>
        <a:bodyPr/>
        <a:lstStyle/>
        <a:p>
          <a:endParaRPr lang="en-US"/>
        </a:p>
      </dgm:t>
    </dgm:pt>
    <dgm:pt modelId="{B08341DE-3AB5-4D57-A88D-460F8669BCC6}" type="sibTrans" cxnId="{496E8460-0736-4AFC-9965-C32C3283F989}">
      <dgm:prSet/>
      <dgm:spPr/>
      <dgm:t>
        <a:bodyPr/>
        <a:lstStyle/>
        <a:p>
          <a:endParaRPr lang="en-US"/>
        </a:p>
      </dgm:t>
    </dgm:pt>
    <dgm:pt modelId="{2F63B839-51AD-484B-BC61-FA8CDFABB9EF}">
      <dgm:prSet/>
      <dgm:spPr/>
      <dgm:t>
        <a:bodyPr/>
        <a:lstStyle/>
        <a:p>
          <a:r>
            <a:rPr lang="en-US" dirty="0"/>
            <a:t>How to do remote editing and debugging</a:t>
          </a:r>
        </a:p>
      </dgm:t>
    </dgm:pt>
    <dgm:pt modelId="{32D16A86-84B3-A94F-8544-3A2B268F1E70}" type="parTrans" cxnId="{928B51DC-03BA-2945-8E48-3176FD5F9098}">
      <dgm:prSet/>
      <dgm:spPr/>
      <dgm:t>
        <a:bodyPr/>
        <a:lstStyle/>
        <a:p>
          <a:endParaRPr lang="en-US"/>
        </a:p>
      </dgm:t>
    </dgm:pt>
    <dgm:pt modelId="{C186E26D-E007-CE48-A42D-6F2FE7E14B04}" type="sibTrans" cxnId="{928B51DC-03BA-2945-8E48-3176FD5F9098}">
      <dgm:prSet/>
      <dgm:spPr/>
      <dgm:t>
        <a:bodyPr/>
        <a:lstStyle/>
        <a:p>
          <a:endParaRPr lang="en-US"/>
        </a:p>
      </dgm:t>
    </dgm:pt>
    <dgm:pt modelId="{45BC46C4-BA10-9245-A09A-0BB90F0CBE40}">
      <dgm:prSet/>
      <dgm:spPr/>
      <dgm:t>
        <a:bodyPr/>
        <a:lstStyle/>
        <a:p>
          <a:r>
            <a:rPr lang="en-US" dirty="0"/>
            <a:t>How to debug C# Cmdlets</a:t>
          </a:r>
        </a:p>
      </dgm:t>
    </dgm:pt>
    <dgm:pt modelId="{43384BA3-CAE3-DF4A-91E2-6B324B55D679}" type="parTrans" cxnId="{498670FA-FCA5-A544-8470-D03AC5908E81}">
      <dgm:prSet/>
      <dgm:spPr/>
      <dgm:t>
        <a:bodyPr/>
        <a:lstStyle/>
        <a:p>
          <a:endParaRPr lang="en-US"/>
        </a:p>
      </dgm:t>
    </dgm:pt>
    <dgm:pt modelId="{EC5C22FF-7306-3B4D-B0E0-BDFC43B70472}" type="sibTrans" cxnId="{498670FA-FCA5-A544-8470-D03AC5908E81}">
      <dgm:prSet/>
      <dgm:spPr/>
      <dgm:t>
        <a:bodyPr/>
        <a:lstStyle/>
        <a:p>
          <a:endParaRPr lang="en-US"/>
        </a:p>
      </dgm:t>
    </dgm:pt>
    <dgm:pt modelId="{3D6673BC-6FDF-6B4D-B7E4-43671F0943FC}" type="pres">
      <dgm:prSet presAssocID="{3C4F0765-DD4A-4E6E-99D6-32858C0401B4}" presName="vert0" presStyleCnt="0">
        <dgm:presLayoutVars>
          <dgm:dir/>
          <dgm:animOne val="branch"/>
          <dgm:animLvl val="lvl"/>
        </dgm:presLayoutVars>
      </dgm:prSet>
      <dgm:spPr/>
    </dgm:pt>
    <dgm:pt modelId="{8936FFEE-6AC9-B744-85A8-9199B8493285}" type="pres">
      <dgm:prSet presAssocID="{138ED085-0126-434E-A422-F2E04A3CC04A}" presName="thickLine" presStyleLbl="alignNode1" presStyleIdx="0" presStyleCnt="5"/>
      <dgm:spPr/>
    </dgm:pt>
    <dgm:pt modelId="{18FDE231-96FA-5D48-8095-9FC3412561E9}" type="pres">
      <dgm:prSet presAssocID="{138ED085-0126-434E-A422-F2E04A3CC04A}" presName="horz1" presStyleCnt="0"/>
      <dgm:spPr/>
    </dgm:pt>
    <dgm:pt modelId="{50F85139-CA75-9A4A-911F-EEBB32024BEA}" type="pres">
      <dgm:prSet presAssocID="{138ED085-0126-434E-A422-F2E04A3CC04A}" presName="tx1" presStyleLbl="revTx" presStyleIdx="0" presStyleCnt="5"/>
      <dgm:spPr/>
    </dgm:pt>
    <dgm:pt modelId="{D50AE55B-E5EE-0442-B03F-FE7BBFD26A25}" type="pres">
      <dgm:prSet presAssocID="{138ED085-0126-434E-A422-F2E04A3CC04A}" presName="vert1" presStyleCnt="0"/>
      <dgm:spPr/>
    </dgm:pt>
    <dgm:pt modelId="{6A03EA3F-F577-3B40-AC51-9FAA6EE0D1F9}" type="pres">
      <dgm:prSet presAssocID="{C5CF95C6-3ED0-491E-A49F-9C590DF0294D}" presName="thickLine" presStyleLbl="alignNode1" presStyleIdx="1" presStyleCnt="5"/>
      <dgm:spPr/>
    </dgm:pt>
    <dgm:pt modelId="{70205740-3AE3-2E4D-99E4-575F76A1FE15}" type="pres">
      <dgm:prSet presAssocID="{C5CF95C6-3ED0-491E-A49F-9C590DF0294D}" presName="horz1" presStyleCnt="0"/>
      <dgm:spPr/>
    </dgm:pt>
    <dgm:pt modelId="{7F2DD84F-575A-064B-8DD7-61FDA06F5106}" type="pres">
      <dgm:prSet presAssocID="{C5CF95C6-3ED0-491E-A49F-9C590DF0294D}" presName="tx1" presStyleLbl="revTx" presStyleIdx="1" presStyleCnt="5"/>
      <dgm:spPr/>
    </dgm:pt>
    <dgm:pt modelId="{F1086161-A5AB-844D-B3B4-0A33F73A1079}" type="pres">
      <dgm:prSet presAssocID="{C5CF95C6-3ED0-491E-A49F-9C590DF0294D}" presName="vert1" presStyleCnt="0"/>
      <dgm:spPr/>
    </dgm:pt>
    <dgm:pt modelId="{07D9F57F-E0FC-2346-955F-881BD5DADDD4}" type="pres">
      <dgm:prSet presAssocID="{D8BCAB1C-C01A-4615-81E3-9269292F827F}" presName="thickLine" presStyleLbl="alignNode1" presStyleIdx="2" presStyleCnt="5"/>
      <dgm:spPr/>
    </dgm:pt>
    <dgm:pt modelId="{66F4C3E9-4156-DA4B-9DFB-4D6C9A4910BA}" type="pres">
      <dgm:prSet presAssocID="{D8BCAB1C-C01A-4615-81E3-9269292F827F}" presName="horz1" presStyleCnt="0"/>
      <dgm:spPr/>
    </dgm:pt>
    <dgm:pt modelId="{3F22D2DC-3B37-1741-AF10-4C5D32A5ADBB}" type="pres">
      <dgm:prSet presAssocID="{D8BCAB1C-C01A-4615-81E3-9269292F827F}" presName="tx1" presStyleLbl="revTx" presStyleIdx="2" presStyleCnt="5"/>
      <dgm:spPr/>
    </dgm:pt>
    <dgm:pt modelId="{008D03DE-5971-8240-87BF-0402CD152E5B}" type="pres">
      <dgm:prSet presAssocID="{D8BCAB1C-C01A-4615-81E3-9269292F827F}" presName="vert1" presStyleCnt="0"/>
      <dgm:spPr/>
    </dgm:pt>
    <dgm:pt modelId="{856552B1-CDA4-6C44-8DC1-6E35575D74A0}" type="pres">
      <dgm:prSet presAssocID="{2F63B839-51AD-484B-BC61-FA8CDFABB9EF}" presName="thickLine" presStyleLbl="alignNode1" presStyleIdx="3" presStyleCnt="5"/>
      <dgm:spPr/>
    </dgm:pt>
    <dgm:pt modelId="{7BDA26CE-CC50-C04D-9CF7-54883CDF5D37}" type="pres">
      <dgm:prSet presAssocID="{2F63B839-51AD-484B-BC61-FA8CDFABB9EF}" presName="horz1" presStyleCnt="0"/>
      <dgm:spPr/>
    </dgm:pt>
    <dgm:pt modelId="{9547A0EB-F70B-0B47-BD67-116BD4A65B25}" type="pres">
      <dgm:prSet presAssocID="{2F63B839-51AD-484B-BC61-FA8CDFABB9EF}" presName="tx1" presStyleLbl="revTx" presStyleIdx="3" presStyleCnt="5"/>
      <dgm:spPr/>
    </dgm:pt>
    <dgm:pt modelId="{714359AB-C578-554E-A1BF-E296227B25B7}" type="pres">
      <dgm:prSet presAssocID="{2F63B839-51AD-484B-BC61-FA8CDFABB9EF}" presName="vert1" presStyleCnt="0"/>
      <dgm:spPr/>
    </dgm:pt>
    <dgm:pt modelId="{4DA4CFD7-3CAE-C348-B6E9-45273CF05D47}" type="pres">
      <dgm:prSet presAssocID="{45BC46C4-BA10-9245-A09A-0BB90F0CBE40}" presName="thickLine" presStyleLbl="alignNode1" presStyleIdx="4" presStyleCnt="5"/>
      <dgm:spPr/>
    </dgm:pt>
    <dgm:pt modelId="{3F65C5F6-9BD4-5947-9F44-DBC2412EC1EF}" type="pres">
      <dgm:prSet presAssocID="{45BC46C4-BA10-9245-A09A-0BB90F0CBE40}" presName="horz1" presStyleCnt="0"/>
      <dgm:spPr/>
    </dgm:pt>
    <dgm:pt modelId="{6E2754EB-D28D-4246-937F-A41A4F5CB1B1}" type="pres">
      <dgm:prSet presAssocID="{45BC46C4-BA10-9245-A09A-0BB90F0CBE40}" presName="tx1" presStyleLbl="revTx" presStyleIdx="4" presStyleCnt="5"/>
      <dgm:spPr/>
    </dgm:pt>
    <dgm:pt modelId="{6E87A8DD-1A06-5940-A46E-165D3B0A6A89}" type="pres">
      <dgm:prSet presAssocID="{45BC46C4-BA10-9245-A09A-0BB90F0CBE40}" presName="vert1" presStyleCnt="0"/>
      <dgm:spPr/>
    </dgm:pt>
  </dgm:ptLst>
  <dgm:cxnLst>
    <dgm:cxn modelId="{45026905-70B9-4E90-B9DD-DA152C02FC9D}" srcId="{3C4F0765-DD4A-4E6E-99D6-32858C0401B4}" destId="{138ED085-0126-434E-A422-F2E04A3CC04A}" srcOrd="0" destOrd="0" parTransId="{16341E71-1656-46F3-B329-C6B8DCD5AB1D}" sibTransId="{0E62166E-02BF-452F-B3F4-4AF259EE8AE8}"/>
    <dgm:cxn modelId="{9CC2E20B-E97C-A346-A251-8227A7F23CA2}" type="presOf" srcId="{C5CF95C6-3ED0-491E-A49F-9C590DF0294D}" destId="{7F2DD84F-575A-064B-8DD7-61FDA06F5106}" srcOrd="0" destOrd="0" presId="urn:microsoft.com/office/officeart/2008/layout/LinedList"/>
    <dgm:cxn modelId="{E5D91D1F-3A64-3B44-B2DD-6AE2FC01E06D}" type="presOf" srcId="{3C4F0765-DD4A-4E6E-99D6-32858C0401B4}" destId="{3D6673BC-6FDF-6B4D-B7E4-43671F0943FC}" srcOrd="0" destOrd="0" presId="urn:microsoft.com/office/officeart/2008/layout/LinedList"/>
    <dgm:cxn modelId="{656D2A32-9047-594C-855F-4763035C160E}" type="presOf" srcId="{D8BCAB1C-C01A-4615-81E3-9269292F827F}" destId="{3F22D2DC-3B37-1741-AF10-4C5D32A5ADBB}" srcOrd="0" destOrd="0" presId="urn:microsoft.com/office/officeart/2008/layout/LinedList"/>
    <dgm:cxn modelId="{45BE3F32-FEBB-8D41-A96D-73054084C0FF}" type="presOf" srcId="{138ED085-0126-434E-A422-F2E04A3CC04A}" destId="{50F85139-CA75-9A4A-911F-EEBB32024BEA}" srcOrd="0" destOrd="0" presId="urn:microsoft.com/office/officeart/2008/layout/LinedList"/>
    <dgm:cxn modelId="{496E8460-0736-4AFC-9965-C32C3283F989}" srcId="{3C4F0765-DD4A-4E6E-99D6-32858C0401B4}" destId="{D8BCAB1C-C01A-4615-81E3-9269292F827F}" srcOrd="2" destOrd="0" parTransId="{FE481E5A-DFA0-415A-8790-F02260612A5F}" sibTransId="{B08341DE-3AB5-4D57-A88D-460F8669BCC6}"/>
    <dgm:cxn modelId="{3C936D4A-875B-9544-84BD-26BA351BFDB2}" type="presOf" srcId="{2F63B839-51AD-484B-BC61-FA8CDFABB9EF}" destId="{9547A0EB-F70B-0B47-BD67-116BD4A65B25}" srcOrd="0" destOrd="0" presId="urn:microsoft.com/office/officeart/2008/layout/LinedList"/>
    <dgm:cxn modelId="{599409BE-A205-4956-88A2-79242DB8C3E9}" srcId="{3C4F0765-DD4A-4E6E-99D6-32858C0401B4}" destId="{C5CF95C6-3ED0-491E-A49F-9C590DF0294D}" srcOrd="1" destOrd="0" parTransId="{9CF90819-5AE0-4BC6-840B-5F7E2B2AA926}" sibTransId="{01F2578D-4CD5-43AC-8E51-C16244F98D91}"/>
    <dgm:cxn modelId="{C3BF36D9-3697-8B41-8B5F-2EC8888B6EBA}" type="presOf" srcId="{45BC46C4-BA10-9245-A09A-0BB90F0CBE40}" destId="{6E2754EB-D28D-4246-937F-A41A4F5CB1B1}" srcOrd="0" destOrd="0" presId="urn:microsoft.com/office/officeart/2008/layout/LinedList"/>
    <dgm:cxn modelId="{928B51DC-03BA-2945-8E48-3176FD5F9098}" srcId="{3C4F0765-DD4A-4E6E-99D6-32858C0401B4}" destId="{2F63B839-51AD-484B-BC61-FA8CDFABB9EF}" srcOrd="3" destOrd="0" parTransId="{32D16A86-84B3-A94F-8544-3A2B268F1E70}" sibTransId="{C186E26D-E007-CE48-A42D-6F2FE7E14B04}"/>
    <dgm:cxn modelId="{498670FA-FCA5-A544-8470-D03AC5908E81}" srcId="{3C4F0765-DD4A-4E6E-99D6-32858C0401B4}" destId="{45BC46C4-BA10-9245-A09A-0BB90F0CBE40}" srcOrd="4" destOrd="0" parTransId="{43384BA3-CAE3-DF4A-91E2-6B324B55D679}" sibTransId="{EC5C22FF-7306-3B4D-B0E0-BDFC43B70472}"/>
    <dgm:cxn modelId="{4D409C38-4891-EC42-AA1C-FB496484C501}" type="presParOf" srcId="{3D6673BC-6FDF-6B4D-B7E4-43671F0943FC}" destId="{8936FFEE-6AC9-B744-85A8-9199B8493285}" srcOrd="0" destOrd="0" presId="urn:microsoft.com/office/officeart/2008/layout/LinedList"/>
    <dgm:cxn modelId="{9FB610D0-3E55-CF42-8CD2-A839B58D2385}" type="presParOf" srcId="{3D6673BC-6FDF-6B4D-B7E4-43671F0943FC}" destId="{18FDE231-96FA-5D48-8095-9FC3412561E9}" srcOrd="1" destOrd="0" presId="urn:microsoft.com/office/officeart/2008/layout/LinedList"/>
    <dgm:cxn modelId="{BE9413D5-9419-1A4E-BDCE-0582C092F17B}" type="presParOf" srcId="{18FDE231-96FA-5D48-8095-9FC3412561E9}" destId="{50F85139-CA75-9A4A-911F-EEBB32024BEA}" srcOrd="0" destOrd="0" presId="urn:microsoft.com/office/officeart/2008/layout/LinedList"/>
    <dgm:cxn modelId="{67AE08B5-B2B3-9E44-9FF1-64118E1F38B4}" type="presParOf" srcId="{18FDE231-96FA-5D48-8095-9FC3412561E9}" destId="{D50AE55B-E5EE-0442-B03F-FE7BBFD26A25}" srcOrd="1" destOrd="0" presId="urn:microsoft.com/office/officeart/2008/layout/LinedList"/>
    <dgm:cxn modelId="{BA6EB1FF-7CF5-BA47-852C-9B2A5DA8EF8B}" type="presParOf" srcId="{3D6673BC-6FDF-6B4D-B7E4-43671F0943FC}" destId="{6A03EA3F-F577-3B40-AC51-9FAA6EE0D1F9}" srcOrd="2" destOrd="0" presId="urn:microsoft.com/office/officeart/2008/layout/LinedList"/>
    <dgm:cxn modelId="{143DF539-DA59-2446-8C4F-8E95A597696D}" type="presParOf" srcId="{3D6673BC-6FDF-6B4D-B7E4-43671F0943FC}" destId="{70205740-3AE3-2E4D-99E4-575F76A1FE15}" srcOrd="3" destOrd="0" presId="urn:microsoft.com/office/officeart/2008/layout/LinedList"/>
    <dgm:cxn modelId="{33C24DBB-FDB8-EF4C-BF6B-4B15EDEDA314}" type="presParOf" srcId="{70205740-3AE3-2E4D-99E4-575F76A1FE15}" destId="{7F2DD84F-575A-064B-8DD7-61FDA06F5106}" srcOrd="0" destOrd="0" presId="urn:microsoft.com/office/officeart/2008/layout/LinedList"/>
    <dgm:cxn modelId="{E1F20ACC-1525-7D4B-B614-386D05151C64}" type="presParOf" srcId="{70205740-3AE3-2E4D-99E4-575F76A1FE15}" destId="{F1086161-A5AB-844D-B3B4-0A33F73A1079}" srcOrd="1" destOrd="0" presId="urn:microsoft.com/office/officeart/2008/layout/LinedList"/>
    <dgm:cxn modelId="{E72A67A2-3B47-5542-8903-AFD9B3150EFF}" type="presParOf" srcId="{3D6673BC-6FDF-6B4D-B7E4-43671F0943FC}" destId="{07D9F57F-E0FC-2346-955F-881BD5DADDD4}" srcOrd="4" destOrd="0" presId="urn:microsoft.com/office/officeart/2008/layout/LinedList"/>
    <dgm:cxn modelId="{5E591E2A-D00C-C74B-9AB5-722E66AE0CA3}" type="presParOf" srcId="{3D6673BC-6FDF-6B4D-B7E4-43671F0943FC}" destId="{66F4C3E9-4156-DA4B-9DFB-4D6C9A4910BA}" srcOrd="5" destOrd="0" presId="urn:microsoft.com/office/officeart/2008/layout/LinedList"/>
    <dgm:cxn modelId="{A085D5D2-FAB3-2D43-A8B3-B0AC01627C07}" type="presParOf" srcId="{66F4C3E9-4156-DA4B-9DFB-4D6C9A4910BA}" destId="{3F22D2DC-3B37-1741-AF10-4C5D32A5ADBB}" srcOrd="0" destOrd="0" presId="urn:microsoft.com/office/officeart/2008/layout/LinedList"/>
    <dgm:cxn modelId="{D2F56742-7A0C-1E44-985C-E2F041D9F88D}" type="presParOf" srcId="{66F4C3E9-4156-DA4B-9DFB-4D6C9A4910BA}" destId="{008D03DE-5971-8240-87BF-0402CD152E5B}" srcOrd="1" destOrd="0" presId="urn:microsoft.com/office/officeart/2008/layout/LinedList"/>
    <dgm:cxn modelId="{5582FB68-05E9-6442-B296-B1468CAD7262}" type="presParOf" srcId="{3D6673BC-6FDF-6B4D-B7E4-43671F0943FC}" destId="{856552B1-CDA4-6C44-8DC1-6E35575D74A0}" srcOrd="6" destOrd="0" presId="urn:microsoft.com/office/officeart/2008/layout/LinedList"/>
    <dgm:cxn modelId="{FA57994D-0C17-3E4E-BDDD-7D4FA98BD7D6}" type="presParOf" srcId="{3D6673BC-6FDF-6B4D-B7E4-43671F0943FC}" destId="{7BDA26CE-CC50-C04D-9CF7-54883CDF5D37}" srcOrd="7" destOrd="0" presId="urn:microsoft.com/office/officeart/2008/layout/LinedList"/>
    <dgm:cxn modelId="{02515C75-9BB7-B946-A5EF-47438B16C7E4}" type="presParOf" srcId="{7BDA26CE-CC50-C04D-9CF7-54883CDF5D37}" destId="{9547A0EB-F70B-0B47-BD67-116BD4A65B25}" srcOrd="0" destOrd="0" presId="urn:microsoft.com/office/officeart/2008/layout/LinedList"/>
    <dgm:cxn modelId="{CC5D3B2D-C800-AD47-85FB-03C51D31DF98}" type="presParOf" srcId="{7BDA26CE-CC50-C04D-9CF7-54883CDF5D37}" destId="{714359AB-C578-554E-A1BF-E296227B25B7}" srcOrd="1" destOrd="0" presId="urn:microsoft.com/office/officeart/2008/layout/LinedList"/>
    <dgm:cxn modelId="{37E0813F-8386-6E4B-BCC4-ACBF40F5689B}" type="presParOf" srcId="{3D6673BC-6FDF-6B4D-B7E4-43671F0943FC}" destId="{4DA4CFD7-3CAE-C348-B6E9-45273CF05D47}" srcOrd="8" destOrd="0" presId="urn:microsoft.com/office/officeart/2008/layout/LinedList"/>
    <dgm:cxn modelId="{BA0E2B4E-266E-A742-937F-A32C023825CE}" type="presParOf" srcId="{3D6673BC-6FDF-6B4D-B7E4-43671F0943FC}" destId="{3F65C5F6-9BD4-5947-9F44-DBC2412EC1EF}" srcOrd="9" destOrd="0" presId="urn:microsoft.com/office/officeart/2008/layout/LinedList"/>
    <dgm:cxn modelId="{5083AC05-C1D7-1140-8614-EF6F78350AA3}" type="presParOf" srcId="{3F65C5F6-9BD4-5947-9F44-DBC2412EC1EF}" destId="{6E2754EB-D28D-4246-937F-A41A4F5CB1B1}" srcOrd="0" destOrd="0" presId="urn:microsoft.com/office/officeart/2008/layout/LinedList"/>
    <dgm:cxn modelId="{F9989C8D-42B6-4C4B-9426-79DB2D451987}" type="presParOf" srcId="{3F65C5F6-9BD4-5947-9F44-DBC2412EC1EF}" destId="{6E87A8DD-1A06-5940-A46E-165D3B0A6A89}"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36FFEE-6AC9-B744-85A8-9199B8493285}">
      <dsp:nvSpPr>
        <dsp:cNvPr id="0" name=""/>
        <dsp:cNvSpPr/>
      </dsp:nvSpPr>
      <dsp:spPr>
        <a:xfrm>
          <a:off x="0" y="680"/>
          <a:ext cx="6089650"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0F85139-CA75-9A4A-911F-EEBB32024BEA}">
      <dsp:nvSpPr>
        <dsp:cNvPr id="0" name=""/>
        <dsp:cNvSpPr/>
      </dsp:nvSpPr>
      <dsp:spPr>
        <a:xfrm>
          <a:off x="0" y="680"/>
          <a:ext cx="6089650" cy="11141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dirty="0"/>
            <a:t>How to get </a:t>
          </a:r>
          <a:r>
            <a:rPr lang="de-DE" sz="3100" kern="1200" dirty="0" err="1"/>
            <a:t>started</a:t>
          </a:r>
          <a:r>
            <a:rPr lang="de-DE" sz="3100" kern="1200" dirty="0"/>
            <a:t> </a:t>
          </a:r>
          <a:r>
            <a:rPr lang="de-DE" sz="3100" kern="1200" dirty="0" err="1"/>
            <a:t>debugging</a:t>
          </a:r>
          <a:r>
            <a:rPr lang="de-DE" sz="3100" kern="1200" dirty="0"/>
            <a:t> </a:t>
          </a:r>
          <a:r>
            <a:rPr lang="de-DE" sz="3100" kern="1200" dirty="0" err="1"/>
            <a:t>PowerShell</a:t>
          </a:r>
          <a:r>
            <a:rPr lang="de-DE" sz="3100" kern="1200" dirty="0"/>
            <a:t> </a:t>
          </a:r>
          <a:r>
            <a:rPr lang="de-DE" sz="3100" kern="1200" dirty="0" err="1"/>
            <a:t>scripts</a:t>
          </a:r>
          <a:r>
            <a:rPr lang="de-DE" sz="3100" kern="1200" dirty="0"/>
            <a:t> in </a:t>
          </a:r>
          <a:r>
            <a:rPr lang="de-DE" sz="3100" kern="1200" dirty="0" err="1"/>
            <a:t>VSCode</a:t>
          </a:r>
          <a:endParaRPr lang="en-US" sz="3100" kern="1200" dirty="0"/>
        </a:p>
      </dsp:txBody>
      <dsp:txXfrm>
        <a:off x="0" y="680"/>
        <a:ext cx="6089650" cy="1114152"/>
      </dsp:txXfrm>
    </dsp:sp>
    <dsp:sp modelId="{6A03EA3F-F577-3B40-AC51-9FAA6EE0D1F9}">
      <dsp:nvSpPr>
        <dsp:cNvPr id="0" name=""/>
        <dsp:cNvSpPr/>
      </dsp:nvSpPr>
      <dsp:spPr>
        <a:xfrm>
          <a:off x="0" y="1114833"/>
          <a:ext cx="6089650" cy="0"/>
        </a:xfrm>
        <a:prstGeom prst="line">
          <a:avLst/>
        </a:prstGeom>
        <a:solidFill>
          <a:schemeClr val="accent5">
            <a:hueOff val="-1689636"/>
            <a:satOff val="-4355"/>
            <a:lumOff val="-2941"/>
            <a:alphaOff val="0"/>
          </a:schemeClr>
        </a:solidFill>
        <a:ln w="12700" cap="flat" cmpd="sng" algn="ctr">
          <a:solidFill>
            <a:schemeClr val="accent5">
              <a:hueOff val="-1689636"/>
              <a:satOff val="-4355"/>
              <a:lumOff val="-294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2DD84F-575A-064B-8DD7-61FDA06F5106}">
      <dsp:nvSpPr>
        <dsp:cNvPr id="0" name=""/>
        <dsp:cNvSpPr/>
      </dsp:nvSpPr>
      <dsp:spPr>
        <a:xfrm>
          <a:off x="0" y="1114833"/>
          <a:ext cx="6089650" cy="11141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de-DE" sz="3100" kern="1200"/>
            <a:t>How to debug Pester tests and psake and InvokeBuild tasks</a:t>
          </a:r>
          <a:endParaRPr lang="en-US" sz="3100" kern="1200"/>
        </a:p>
      </dsp:txBody>
      <dsp:txXfrm>
        <a:off x="0" y="1114833"/>
        <a:ext cx="6089650" cy="1114152"/>
      </dsp:txXfrm>
    </dsp:sp>
    <dsp:sp modelId="{07D9F57F-E0FC-2346-955F-881BD5DADDD4}">
      <dsp:nvSpPr>
        <dsp:cNvPr id="0" name=""/>
        <dsp:cNvSpPr/>
      </dsp:nvSpPr>
      <dsp:spPr>
        <a:xfrm>
          <a:off x="0" y="2228986"/>
          <a:ext cx="6089650" cy="0"/>
        </a:xfrm>
        <a:prstGeom prst="line">
          <a:avLst/>
        </a:prstGeom>
        <a:solidFill>
          <a:schemeClr val="accent5">
            <a:hueOff val="-3379271"/>
            <a:satOff val="-8710"/>
            <a:lumOff val="-5883"/>
            <a:alphaOff val="0"/>
          </a:schemeClr>
        </a:solidFill>
        <a:ln w="12700" cap="flat" cmpd="sng" algn="ctr">
          <a:solidFill>
            <a:schemeClr val="accent5">
              <a:hueOff val="-3379271"/>
              <a:satOff val="-8710"/>
              <a:lumOff val="-588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F22D2DC-3B37-1741-AF10-4C5D32A5ADBB}">
      <dsp:nvSpPr>
        <dsp:cNvPr id="0" name=""/>
        <dsp:cNvSpPr/>
      </dsp:nvSpPr>
      <dsp:spPr>
        <a:xfrm>
          <a:off x="0" y="2228986"/>
          <a:ext cx="6089650" cy="11141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dirty="0"/>
            <a:t>How to configure the debugger for advanced </a:t>
          </a:r>
          <a:r>
            <a:rPr lang="en-US" sz="3100" kern="1200" dirty="0" err="1"/>
            <a:t>usecases</a:t>
          </a:r>
          <a:endParaRPr lang="en-US" sz="3100" kern="1200" dirty="0"/>
        </a:p>
      </dsp:txBody>
      <dsp:txXfrm>
        <a:off x="0" y="2228986"/>
        <a:ext cx="6089650" cy="1114152"/>
      </dsp:txXfrm>
    </dsp:sp>
    <dsp:sp modelId="{856552B1-CDA4-6C44-8DC1-6E35575D74A0}">
      <dsp:nvSpPr>
        <dsp:cNvPr id="0" name=""/>
        <dsp:cNvSpPr/>
      </dsp:nvSpPr>
      <dsp:spPr>
        <a:xfrm>
          <a:off x="0" y="3343138"/>
          <a:ext cx="6089650" cy="0"/>
        </a:xfrm>
        <a:prstGeom prst="line">
          <a:avLst/>
        </a:prstGeom>
        <a:solidFill>
          <a:schemeClr val="accent5">
            <a:hueOff val="-5068907"/>
            <a:satOff val="-13064"/>
            <a:lumOff val="-8824"/>
            <a:alphaOff val="0"/>
          </a:schemeClr>
        </a:solidFill>
        <a:ln w="12700" cap="flat" cmpd="sng" algn="ctr">
          <a:solidFill>
            <a:schemeClr val="accent5">
              <a:hueOff val="-5068907"/>
              <a:satOff val="-13064"/>
              <a:lumOff val="-8824"/>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547A0EB-F70B-0B47-BD67-116BD4A65B25}">
      <dsp:nvSpPr>
        <dsp:cNvPr id="0" name=""/>
        <dsp:cNvSpPr/>
      </dsp:nvSpPr>
      <dsp:spPr>
        <a:xfrm>
          <a:off x="0" y="3343138"/>
          <a:ext cx="6089650" cy="11141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dirty="0"/>
            <a:t>How to do remote editing and debugging</a:t>
          </a:r>
        </a:p>
      </dsp:txBody>
      <dsp:txXfrm>
        <a:off x="0" y="3343138"/>
        <a:ext cx="6089650" cy="1114152"/>
      </dsp:txXfrm>
    </dsp:sp>
    <dsp:sp modelId="{4DA4CFD7-3CAE-C348-B6E9-45273CF05D47}">
      <dsp:nvSpPr>
        <dsp:cNvPr id="0" name=""/>
        <dsp:cNvSpPr/>
      </dsp:nvSpPr>
      <dsp:spPr>
        <a:xfrm>
          <a:off x="0" y="4457291"/>
          <a:ext cx="6089650" cy="0"/>
        </a:xfrm>
        <a:prstGeom prst="line">
          <a:avLst/>
        </a:prstGeom>
        <a:solidFill>
          <a:schemeClr val="accent5">
            <a:hueOff val="-6758543"/>
            <a:satOff val="-17419"/>
            <a:lumOff val="-11765"/>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E2754EB-D28D-4246-937F-A41A4F5CB1B1}">
      <dsp:nvSpPr>
        <dsp:cNvPr id="0" name=""/>
        <dsp:cNvSpPr/>
      </dsp:nvSpPr>
      <dsp:spPr>
        <a:xfrm>
          <a:off x="0" y="4457291"/>
          <a:ext cx="6089650" cy="11141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dirty="0"/>
            <a:t>How to debug C# Cmdlets</a:t>
          </a:r>
        </a:p>
      </dsp:txBody>
      <dsp:txXfrm>
        <a:off x="0" y="4457291"/>
        <a:ext cx="6089650" cy="1114152"/>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tiff>
</file>

<file path=ppt/media/image14.png>
</file>

<file path=ppt/media/image15.png>
</file>

<file path=ppt/media/image2.png>
</file>

<file path=ppt/media/image3.png>
</file>

<file path=ppt/media/image4.png>
</file>

<file path=ppt/media/image5.tiff>
</file>

<file path=ppt/media/image6.tiff>
</file>

<file path=ppt/media/image7.jpg>
</file>

<file path=ppt/media/image8.tiff>
</file>

<file path=ppt/media/image9.tiff>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9B142-3CF2-45A6-97F6-67C102C3FE96}" type="datetimeFigureOut">
              <a:rPr lang="en-US" smtClean="0"/>
              <a:t>6/6/2019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C819DE-7AE7-43B1-9EB8-0F6CA26EC42C}" type="slidenum">
              <a:rPr lang="en-US" smtClean="0"/>
              <a:t>‹#›</a:t>
            </a:fld>
            <a:endParaRPr lang="en-US"/>
          </a:p>
        </p:txBody>
      </p:sp>
    </p:spTree>
    <p:extLst>
      <p:ext uri="{BB962C8B-B14F-4D97-AF65-F5344CB8AC3E}">
        <p14:creationId xmlns:p14="http://schemas.microsoft.com/office/powerpoint/2010/main" val="3807220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slide shown before the presentation starts. When you are ready to go, tell the video operator to start the recording, and click to the next slide.</a:t>
            </a:r>
          </a:p>
        </p:txBody>
      </p:sp>
      <p:sp>
        <p:nvSpPr>
          <p:cNvPr id="4" name="Slide Number Placeholder 3"/>
          <p:cNvSpPr>
            <a:spLocks noGrp="1"/>
          </p:cNvSpPr>
          <p:nvPr>
            <p:ph type="sldNum" sz="quarter" idx="5"/>
          </p:nvPr>
        </p:nvSpPr>
        <p:spPr/>
        <p:txBody>
          <a:bodyPr/>
          <a:lstStyle/>
          <a:p>
            <a:fld id="{42C819DE-7AE7-43B1-9EB8-0F6CA26EC42C}" type="slidenum">
              <a:rPr lang="en-US" smtClean="0"/>
              <a:t>1</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10</a:t>
            </a:fld>
            <a:endParaRPr lang="en-US"/>
          </a:p>
        </p:txBody>
      </p:sp>
    </p:spTree>
    <p:extLst>
      <p:ext uri="{BB962C8B-B14F-4D97-AF65-F5344CB8AC3E}">
        <p14:creationId xmlns:p14="http://schemas.microsoft.com/office/powerpoint/2010/main" val="6266161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12</a:t>
            </a:fld>
            <a:endParaRPr lang="en-US"/>
          </a:p>
        </p:txBody>
      </p:sp>
    </p:spTree>
    <p:extLst>
      <p:ext uri="{BB962C8B-B14F-4D97-AF65-F5344CB8AC3E}">
        <p14:creationId xmlns:p14="http://schemas.microsoft.com/office/powerpoint/2010/main" val="27313548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13</a:t>
            </a:fld>
            <a:endParaRPr lang="en-US"/>
          </a:p>
        </p:txBody>
      </p:sp>
    </p:spTree>
    <p:extLst>
      <p:ext uri="{BB962C8B-B14F-4D97-AF65-F5344CB8AC3E}">
        <p14:creationId xmlns:p14="http://schemas.microsoft.com/office/powerpoint/2010/main" val="24754566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17</a:t>
            </a:fld>
            <a:endParaRPr lang="en-US"/>
          </a:p>
        </p:txBody>
      </p:sp>
    </p:spTree>
    <p:extLst>
      <p:ext uri="{BB962C8B-B14F-4D97-AF65-F5344CB8AC3E}">
        <p14:creationId xmlns:p14="http://schemas.microsoft.com/office/powerpoint/2010/main" val="32432550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18</a:t>
            </a:fld>
            <a:endParaRPr lang="en-US"/>
          </a:p>
        </p:txBody>
      </p:sp>
    </p:spTree>
    <p:extLst>
      <p:ext uri="{BB962C8B-B14F-4D97-AF65-F5344CB8AC3E}">
        <p14:creationId xmlns:p14="http://schemas.microsoft.com/office/powerpoint/2010/main" val="15769901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29</a:t>
            </a:fld>
            <a:endParaRPr lang="en-US"/>
          </a:p>
        </p:txBody>
      </p:sp>
    </p:spTree>
    <p:extLst>
      <p:ext uri="{BB962C8B-B14F-4D97-AF65-F5344CB8AC3E}">
        <p14:creationId xmlns:p14="http://schemas.microsoft.com/office/powerpoint/2010/main" val="17644898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30</a:t>
            </a:fld>
            <a:endParaRPr lang="en-US"/>
          </a:p>
        </p:txBody>
      </p:sp>
    </p:spTree>
    <p:extLst>
      <p:ext uri="{BB962C8B-B14F-4D97-AF65-F5344CB8AC3E}">
        <p14:creationId xmlns:p14="http://schemas.microsoft.com/office/powerpoint/2010/main" val="25991740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[REQUIRED SLIDE]</a:t>
            </a:r>
          </a:p>
          <a:p>
            <a:r>
              <a:rPr lang="de-DE" dirty="0"/>
              <a:t>Make sure you provide all materials that audience needs to reproduce your demos.</a:t>
            </a:r>
          </a:p>
          <a:p>
            <a:r>
              <a:rPr lang="de-DE" dirty="0" err="1"/>
              <a:t>Either</a:t>
            </a:r>
            <a:r>
              <a:rPr lang="de-DE" dirty="0"/>
              <a:t> </a:t>
            </a:r>
            <a:r>
              <a:rPr lang="de-DE" dirty="0" err="1"/>
              <a:t>upload</a:t>
            </a:r>
            <a:r>
              <a:rPr lang="de-DE" dirty="0"/>
              <a:t> </a:t>
            </a:r>
            <a:r>
              <a:rPr lang="de-DE" dirty="0" err="1"/>
              <a:t>them</a:t>
            </a:r>
            <a:r>
              <a:rPr lang="de-DE" dirty="0"/>
              <a:t> </a:t>
            </a:r>
            <a:r>
              <a:rPr lang="de-DE" dirty="0" err="1"/>
              <a:t>as</a:t>
            </a:r>
            <a:r>
              <a:rPr lang="de-DE" dirty="0"/>
              <a:t> a PowerShell </a:t>
            </a:r>
            <a:r>
              <a:rPr lang="de-DE" dirty="0" err="1"/>
              <a:t>module</a:t>
            </a:r>
            <a:r>
              <a:rPr lang="de-DE" dirty="0"/>
              <a:t> </a:t>
            </a:r>
            <a:r>
              <a:rPr lang="de-DE" dirty="0" err="1"/>
              <a:t>to</a:t>
            </a:r>
            <a:r>
              <a:rPr lang="de-DE" dirty="0"/>
              <a:t> www.powershellgallery.com (</a:t>
            </a:r>
            <a:r>
              <a:rPr lang="de-DE" dirty="0" err="1"/>
              <a:t>preferred</a:t>
            </a:r>
            <a:r>
              <a:rPr lang="de-DE" dirty="0"/>
              <a:t> </a:t>
            </a:r>
            <a:r>
              <a:rPr lang="de-DE" dirty="0" err="1"/>
              <a:t>for</a:t>
            </a:r>
            <a:r>
              <a:rPr lang="de-DE" dirty="0"/>
              <a:t> </a:t>
            </a:r>
            <a:r>
              <a:rPr lang="de-DE" dirty="0" err="1"/>
              <a:t>reusable</a:t>
            </a:r>
            <a:r>
              <a:rPr lang="de-DE" dirty="0"/>
              <a:t> </a:t>
            </a:r>
            <a:r>
              <a:rPr lang="de-DE" dirty="0" err="1"/>
              <a:t>functions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our</a:t>
            </a:r>
            <a:r>
              <a:rPr lang="de-DE" dirty="0"/>
              <a:t> </a:t>
            </a:r>
            <a:r>
              <a:rPr lang="de-DE" dirty="0" err="1"/>
              <a:t>github</a:t>
            </a:r>
            <a:r>
              <a:rPr lang="de-DE" dirty="0"/>
              <a:t> </a:t>
            </a:r>
            <a:r>
              <a:rPr lang="de-DE" dirty="0" err="1"/>
              <a:t>repository</a:t>
            </a:r>
            <a:r>
              <a:rPr lang="de-DE" dirty="0"/>
              <a:t> (</a:t>
            </a:r>
            <a:r>
              <a:rPr lang="de-DE" dirty="0" err="1"/>
              <a:t>ask</a:t>
            </a:r>
            <a:r>
              <a:rPr lang="de-DE" dirty="0"/>
              <a:t> </a:t>
            </a:r>
            <a:r>
              <a:rPr lang="de-DE" dirty="0" err="1"/>
              <a:t>the</a:t>
            </a:r>
            <a:r>
              <a:rPr lang="de-DE" dirty="0"/>
              <a:t> </a:t>
            </a:r>
            <a:r>
              <a:rPr lang="de-DE" dirty="0" err="1"/>
              <a:t>girls</a:t>
            </a:r>
            <a:r>
              <a:rPr lang="de-DE" dirty="0"/>
              <a:t> at </a:t>
            </a:r>
            <a:r>
              <a:rPr lang="de-DE" dirty="0" err="1"/>
              <a:t>the</a:t>
            </a:r>
            <a:r>
              <a:rPr lang="de-DE" dirty="0"/>
              <a:t> </a:t>
            </a:r>
            <a:r>
              <a:rPr lang="de-DE" dirty="0" err="1"/>
              <a:t>info</a:t>
            </a:r>
            <a:r>
              <a:rPr lang="de-DE" dirty="0"/>
              <a:t> </a:t>
            </a:r>
            <a:r>
              <a:rPr lang="de-DE" dirty="0" err="1"/>
              <a:t>desk</a:t>
            </a:r>
            <a:r>
              <a:rPr lang="de-DE" dirty="0"/>
              <a:t> </a:t>
            </a:r>
            <a:r>
              <a:rPr lang="de-DE" dirty="0" err="1"/>
              <a:t>to</a:t>
            </a:r>
            <a:r>
              <a:rPr lang="de-DE" dirty="0"/>
              <a:t> </a:t>
            </a:r>
            <a:r>
              <a:rPr lang="de-DE" dirty="0" err="1"/>
              <a:t>provide</a:t>
            </a:r>
            <a:r>
              <a:rPr lang="de-DE" dirty="0"/>
              <a:t> </a:t>
            </a:r>
            <a:r>
              <a:rPr lang="de-DE" dirty="0" err="1"/>
              <a:t>you</a:t>
            </a:r>
            <a:r>
              <a:rPr lang="de-DE" dirty="0"/>
              <a:t> </a:t>
            </a:r>
            <a:r>
              <a:rPr lang="de-DE" dirty="0" err="1"/>
              <a:t>with</a:t>
            </a:r>
            <a:r>
              <a:rPr lang="de-DE" dirty="0"/>
              <a:t> </a:t>
            </a:r>
            <a:r>
              <a:rPr lang="de-DE" dirty="0" err="1"/>
              <a:t>access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your</a:t>
            </a:r>
            <a:r>
              <a:rPr lang="de-DE" dirty="0"/>
              <a:t> own </a:t>
            </a:r>
            <a:r>
              <a:rPr lang="de-DE" dirty="0" err="1"/>
              <a:t>github</a:t>
            </a:r>
            <a:r>
              <a:rPr lang="de-DE" dirty="0"/>
              <a:t> </a:t>
            </a:r>
            <a:r>
              <a:rPr lang="de-DE" dirty="0" err="1"/>
              <a:t>repository</a:t>
            </a:r>
            <a:endParaRPr lang="de-DE" dirty="0"/>
          </a:p>
          <a:p>
            <a:endParaRPr lang="de-DE" dirty="0"/>
          </a:p>
          <a:p>
            <a:r>
              <a:rPr lang="de-DE" dirty="0" err="1"/>
              <a:t>Please</a:t>
            </a:r>
            <a:r>
              <a:rPr lang="de-DE" dirty="0"/>
              <a:t> </a:t>
            </a:r>
            <a:r>
              <a:rPr lang="de-DE" dirty="0" err="1"/>
              <a:t>make</a:t>
            </a:r>
            <a:r>
              <a:rPr lang="de-DE" dirty="0"/>
              <a:t> </a:t>
            </a:r>
            <a:r>
              <a:rPr lang="de-DE" dirty="0" err="1"/>
              <a:t>sure</a:t>
            </a:r>
            <a:r>
              <a:rPr lang="de-DE" dirty="0"/>
              <a:t> all </a:t>
            </a:r>
            <a:r>
              <a:rPr lang="de-DE" dirty="0" err="1"/>
              <a:t>materials</a:t>
            </a:r>
            <a:r>
              <a:rPr lang="de-DE" dirty="0"/>
              <a:t> </a:t>
            </a:r>
            <a:r>
              <a:rPr lang="de-DE" dirty="0" err="1"/>
              <a:t>are</a:t>
            </a:r>
            <a:r>
              <a:rPr lang="de-DE" dirty="0"/>
              <a:t> </a:t>
            </a:r>
            <a:r>
              <a:rPr lang="de-DE" dirty="0" err="1"/>
              <a:t>available</a:t>
            </a:r>
            <a:r>
              <a:rPr lang="de-DE" dirty="0"/>
              <a:t> </a:t>
            </a:r>
            <a:r>
              <a:rPr lang="de-DE" dirty="0" err="1"/>
              <a:t>by</a:t>
            </a:r>
            <a:r>
              <a:rPr lang="de-DE" dirty="0"/>
              <a:t> </a:t>
            </a:r>
            <a:r>
              <a:rPr lang="de-DE" dirty="0" err="1"/>
              <a:t>the</a:t>
            </a:r>
            <a:r>
              <a:rPr lang="de-DE" dirty="0"/>
              <a:t> time </a:t>
            </a:r>
            <a:r>
              <a:rPr lang="de-DE" dirty="0" err="1"/>
              <a:t>your</a:t>
            </a:r>
            <a:r>
              <a:rPr lang="de-DE" dirty="0"/>
              <a:t> </a:t>
            </a:r>
            <a:r>
              <a:rPr lang="de-DE" dirty="0" err="1"/>
              <a:t>presentation</a:t>
            </a:r>
            <a:r>
              <a:rPr lang="de-DE" dirty="0"/>
              <a:t> </a:t>
            </a:r>
            <a:r>
              <a:rPr lang="de-DE" dirty="0" err="1"/>
              <a:t>starts</a:t>
            </a:r>
            <a:r>
              <a:rPr lang="de-DE" dirty="0"/>
              <a:t>, </a:t>
            </a:r>
            <a:r>
              <a:rPr lang="de-DE" dirty="0" err="1"/>
              <a:t>or</a:t>
            </a:r>
            <a:r>
              <a:rPr lang="de-DE" dirty="0"/>
              <a:t> at </a:t>
            </a:r>
            <a:r>
              <a:rPr lang="de-DE" dirty="0" err="1"/>
              <a:t>minimum</a:t>
            </a:r>
            <a:r>
              <a:rPr lang="de-DE" dirty="0"/>
              <a:t> </a:t>
            </a:r>
            <a:r>
              <a:rPr lang="de-DE" dirty="0" err="1"/>
              <a:t>upload</a:t>
            </a:r>
            <a:r>
              <a:rPr lang="de-DE" dirty="0"/>
              <a:t> </a:t>
            </a:r>
            <a:r>
              <a:rPr lang="de-DE" dirty="0" err="1"/>
              <a:t>them</a:t>
            </a:r>
            <a:r>
              <a:rPr lang="de-DE" dirty="0"/>
              <a:t> </a:t>
            </a:r>
            <a:r>
              <a:rPr lang="de-DE" dirty="0" err="1"/>
              <a:t>right</a:t>
            </a:r>
            <a:r>
              <a:rPr lang="de-DE" dirty="0"/>
              <a:t> after </a:t>
            </a:r>
            <a:r>
              <a:rPr lang="de-DE" dirty="0" err="1"/>
              <a:t>your</a:t>
            </a:r>
            <a:r>
              <a:rPr lang="de-DE" dirty="0"/>
              <a:t> </a:t>
            </a:r>
            <a:r>
              <a:rPr lang="de-DE" dirty="0" err="1"/>
              <a:t>presentation</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31</a:t>
            </a:fld>
            <a:endParaRPr lang="en-US"/>
          </a:p>
        </p:txBody>
      </p:sp>
    </p:spTree>
    <p:extLst>
      <p:ext uri="{BB962C8B-B14F-4D97-AF65-F5344CB8AC3E}">
        <p14:creationId xmlns:p14="http://schemas.microsoft.com/office/powerpoint/2010/main" val="35087792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r>
              <a:rPr lang="de-DE" dirty="0"/>
              <a:t>If you sticked to your timing, you now have 15 min left for Q&amp;A. If you missed your timing, you will have to leave the room when your slot is over. In this case, invite your audience to the coffee break and offer to cover questions there.</a:t>
            </a:r>
          </a:p>
          <a:p>
            <a:endParaRPr lang="de-DE" dirty="0"/>
          </a:p>
          <a:p>
            <a:r>
              <a:rPr lang="de-DE" dirty="0"/>
              <a:t>IN ANY CASE please point your audience to the conference app and the session voting. By the time the conference opens, the eventraft app *should* have the option to vote on sessions.</a:t>
            </a:r>
          </a:p>
          <a:p>
            <a:endParaRPr lang="de-DE" dirty="0"/>
          </a:p>
          <a:p>
            <a:r>
              <a:rPr lang="de-DE" dirty="0"/>
              <a:t>Please MAKE SURE you leave your room when your slot is over. The next speaker would like to set him/herself up and get everything up and running.</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32</a:t>
            </a:fld>
            <a:endParaRPr lang="en-US"/>
          </a:p>
        </p:txBody>
      </p:sp>
    </p:spTree>
    <p:extLst>
      <p:ext uri="{BB962C8B-B14F-4D97-AF65-F5344CB8AC3E}">
        <p14:creationId xmlns:p14="http://schemas.microsoft.com/office/powerpoint/2010/main" val="22055160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de-DE" dirty="0"/>
          </a:p>
          <a:p>
            <a:r>
              <a:rPr lang="de-DE" dirty="0"/>
              <a:t>These slides are mandatory and help us with video post-processing. </a:t>
            </a:r>
            <a:r>
              <a:rPr lang="de-DE" dirty="0" err="1"/>
              <a:t>Please</a:t>
            </a:r>
            <a:r>
              <a:rPr lang="de-DE" dirty="0"/>
              <a:t> </a:t>
            </a:r>
            <a:r>
              <a:rPr lang="de-DE" dirty="0" err="1"/>
              <a:t>keep</a:t>
            </a:r>
            <a:r>
              <a:rPr lang="de-DE" dirty="0"/>
              <a:t> </a:t>
            </a:r>
            <a:r>
              <a:rPr lang="de-DE" dirty="0" err="1"/>
              <a:t>them</a:t>
            </a:r>
            <a:r>
              <a:rPr lang="de-DE" dirty="0"/>
              <a:t> </a:t>
            </a:r>
            <a:r>
              <a:rPr lang="de-DE" dirty="0" err="1"/>
              <a:t>as</a:t>
            </a:r>
            <a:r>
              <a:rPr lang="de-DE" dirty="0"/>
              <a:t> </a:t>
            </a:r>
            <a:r>
              <a:rPr lang="de-DE" dirty="0" err="1"/>
              <a:t>they</a:t>
            </a:r>
            <a:r>
              <a:rPr lang="de-DE" dirty="0"/>
              <a:t> </a:t>
            </a:r>
            <a:r>
              <a:rPr lang="de-DE" dirty="0" err="1"/>
              <a:t>are</a:t>
            </a:r>
            <a:r>
              <a:rPr lang="de-DE" dirty="0"/>
              <a:t>. </a:t>
            </a:r>
          </a:p>
        </p:txBody>
      </p:sp>
      <p:sp>
        <p:nvSpPr>
          <p:cNvPr id="4" name="Foliennummernplatzhalter 3"/>
          <p:cNvSpPr>
            <a:spLocks noGrp="1"/>
          </p:cNvSpPr>
          <p:nvPr>
            <p:ph type="sldNum" sz="quarter" idx="10"/>
          </p:nvPr>
        </p:nvSpPr>
        <p:spPr/>
        <p:txBody>
          <a:bodyPr/>
          <a:lstStyle/>
          <a:p>
            <a:fld id="{42C819DE-7AE7-43B1-9EB8-0F6CA26EC42C}" type="slidenum">
              <a:rPr lang="en-US" smtClean="0"/>
              <a:t>2</a:t>
            </a:fld>
            <a:endParaRPr lang="en-US"/>
          </a:p>
        </p:txBody>
      </p:sp>
    </p:spTree>
    <p:extLst>
      <p:ext uri="{BB962C8B-B14F-4D97-AF65-F5344CB8AC3E}">
        <p14:creationId xmlns:p14="http://schemas.microsoft.com/office/powerpoint/2010/main" val="1453300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a:t>
            </a:fld>
            <a:endParaRPr lang="en-US"/>
          </a:p>
        </p:txBody>
      </p:sp>
    </p:spTree>
    <p:extLst>
      <p:ext uri="{BB962C8B-B14F-4D97-AF65-F5344CB8AC3E}">
        <p14:creationId xmlns:p14="http://schemas.microsoft.com/office/powerpoint/2010/main" val="4019684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a:t>
            </a:fld>
            <a:endParaRPr lang="en-US"/>
          </a:p>
        </p:txBody>
      </p:sp>
    </p:spTree>
    <p:extLst>
      <p:ext uri="{BB962C8B-B14F-4D97-AF65-F5344CB8AC3E}">
        <p14:creationId xmlns:p14="http://schemas.microsoft.com/office/powerpoint/2010/main" val="811023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a:t>
            </a:fld>
            <a:endParaRPr lang="en-US"/>
          </a:p>
        </p:txBody>
      </p:sp>
    </p:spTree>
    <p:extLst>
      <p:ext uri="{BB962C8B-B14F-4D97-AF65-F5344CB8AC3E}">
        <p14:creationId xmlns:p14="http://schemas.microsoft.com/office/powerpoint/2010/main" val="1439294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6</a:t>
            </a:fld>
            <a:endParaRPr lang="en-US"/>
          </a:p>
        </p:txBody>
      </p:sp>
    </p:spTree>
    <p:extLst>
      <p:ext uri="{BB962C8B-B14F-4D97-AF65-F5344CB8AC3E}">
        <p14:creationId xmlns:p14="http://schemas.microsoft.com/office/powerpoint/2010/main" val="420708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your opening. Now the stage is yours!</a:t>
            </a:r>
          </a:p>
        </p:txBody>
      </p:sp>
      <p:sp>
        <p:nvSpPr>
          <p:cNvPr id="4" name="Slide Number Placeholder 3"/>
          <p:cNvSpPr>
            <a:spLocks noGrp="1"/>
          </p:cNvSpPr>
          <p:nvPr>
            <p:ph type="sldNum" sz="quarter" idx="5"/>
          </p:nvPr>
        </p:nvSpPr>
        <p:spPr/>
        <p:txBody>
          <a:bodyPr/>
          <a:lstStyle/>
          <a:p>
            <a:fld id="{42C819DE-7AE7-43B1-9EB8-0F6CA26EC42C}" type="slidenum">
              <a:rPr lang="en-US" smtClean="0"/>
              <a:t>7</a:t>
            </a:fld>
            <a:endParaRPr lang="en-US"/>
          </a:p>
        </p:txBody>
      </p:sp>
    </p:spTree>
    <p:extLst>
      <p:ext uri="{BB962C8B-B14F-4D97-AF65-F5344CB8AC3E}">
        <p14:creationId xmlns:p14="http://schemas.microsoft.com/office/powerpoint/2010/main" val="1650501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8</a:t>
            </a:fld>
            <a:endParaRPr lang="en-US"/>
          </a:p>
        </p:txBody>
      </p:sp>
    </p:spTree>
    <p:extLst>
      <p:ext uri="{BB962C8B-B14F-4D97-AF65-F5344CB8AC3E}">
        <p14:creationId xmlns:p14="http://schemas.microsoft.com/office/powerpoint/2010/main" val="4993266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C1E1E2B-D266-8844-9C6A-73AA9181E8BA}" type="slidenum">
              <a:rPr lang="en-US" smtClean="0"/>
              <a:t>9</a:t>
            </a:fld>
            <a:endParaRPr lang="en-US"/>
          </a:p>
        </p:txBody>
      </p:sp>
    </p:spTree>
    <p:extLst>
      <p:ext uri="{BB962C8B-B14F-4D97-AF65-F5344CB8AC3E}">
        <p14:creationId xmlns:p14="http://schemas.microsoft.com/office/powerpoint/2010/main" val="31817471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my.eventraft.com/psconfeu"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320F4-D41C-46F3-9582-C94D2D3E638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TylerLeonhardt</a:t>
            </a:r>
          </a:p>
        </p:txBody>
      </p:sp>
    </p:spTree>
    <p:extLst>
      <p:ext uri="{BB962C8B-B14F-4D97-AF65-F5344CB8AC3E}">
        <p14:creationId xmlns:p14="http://schemas.microsoft.com/office/powerpoint/2010/main" val="227942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4802-CBA9-4AC7-ACFD-23F9CBE5351B}"/>
              </a:ext>
            </a:extLst>
          </p:cNvPr>
          <p:cNvSpPr>
            <a:spLocks noGrp="1"/>
          </p:cNvSpPr>
          <p:nvPr>
            <p:ph type="title"/>
          </p:nvPr>
        </p:nvSpPr>
        <p:spPr/>
        <p:txBody>
          <a:bodyPr/>
          <a:lstStyle/>
          <a:p>
            <a:r>
              <a:rPr lang="de-DE"/>
              <a:t>Mastertitelformat bearbeiten</a:t>
            </a:r>
            <a:endParaRPr lang="en-US"/>
          </a:p>
        </p:txBody>
      </p:sp>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p:txBody>
          <a:bodyPr/>
          <a:lstStyle/>
          <a:p>
            <a:r>
              <a:rPr lang="en-US"/>
              <a:t>TylerLeonhardt</a:t>
            </a:r>
          </a:p>
        </p:txBody>
      </p:sp>
    </p:spTree>
    <p:extLst>
      <p:ext uri="{BB962C8B-B14F-4D97-AF65-F5344CB8AC3E}">
        <p14:creationId xmlns:p14="http://schemas.microsoft.com/office/powerpoint/2010/main" val="297807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E97E4B9-E7F8-42A5-AB77-855B39011A29}"/>
              </a:ext>
            </a:extLst>
          </p:cNvPr>
          <p:cNvSpPr>
            <a:spLocks noGrp="1"/>
          </p:cNvSpPr>
          <p:nvPr>
            <p:ph type="ftr" sz="quarter" idx="11"/>
          </p:nvPr>
        </p:nvSpPr>
        <p:spPr/>
        <p:txBody>
          <a:bodyPr/>
          <a:lstStyle/>
          <a:p>
            <a:r>
              <a:rPr lang="en-US"/>
              <a:t>TylerLeonhardt</a:t>
            </a:r>
          </a:p>
        </p:txBody>
      </p:sp>
    </p:spTree>
    <p:extLst>
      <p:ext uri="{BB962C8B-B14F-4D97-AF65-F5344CB8AC3E}">
        <p14:creationId xmlns:p14="http://schemas.microsoft.com/office/powerpoint/2010/main" val="3791838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TylerLeonhardt</a:t>
            </a:r>
          </a:p>
        </p:txBody>
      </p:sp>
    </p:spTree>
    <p:extLst>
      <p:ext uri="{BB962C8B-B14F-4D97-AF65-F5344CB8AC3E}">
        <p14:creationId xmlns:p14="http://schemas.microsoft.com/office/powerpoint/2010/main" val="594605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TylerLeonhardt</a:t>
            </a:r>
          </a:p>
        </p:txBody>
      </p:sp>
    </p:spTree>
    <p:extLst>
      <p:ext uri="{BB962C8B-B14F-4D97-AF65-F5344CB8AC3E}">
        <p14:creationId xmlns:p14="http://schemas.microsoft.com/office/powerpoint/2010/main" val="24664821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3488-53E4-4A31-BC0A-B4DE54836AD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Picture Placeholder 2">
            <a:extLst>
              <a:ext uri="{FF2B5EF4-FFF2-40B4-BE49-F238E27FC236}">
                <a16:creationId xmlns:a16="http://schemas.microsoft.com/office/drawing/2014/main" id="{0BD6A40E-7D33-4407-B2B1-93FF1489F9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a:p>
        </p:txBody>
      </p:sp>
      <p:sp>
        <p:nvSpPr>
          <p:cNvPr id="4" name="Text Placeholder 3">
            <a:extLst>
              <a:ext uri="{FF2B5EF4-FFF2-40B4-BE49-F238E27FC236}">
                <a16:creationId xmlns:a16="http://schemas.microsoft.com/office/drawing/2014/main" id="{8C12C0E5-2390-4470-BE85-BD80DCC85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DE1D90B1-A7DE-481C-B95D-EFF4136441D4}"/>
              </a:ext>
            </a:extLst>
          </p:cNvPr>
          <p:cNvSpPr>
            <a:spLocks noGrp="1"/>
          </p:cNvSpPr>
          <p:nvPr>
            <p:ph type="ftr" sz="quarter" idx="11"/>
          </p:nvPr>
        </p:nvSpPr>
        <p:spPr/>
        <p:txBody>
          <a:bodyPr/>
          <a:lstStyle/>
          <a:p>
            <a:r>
              <a:rPr lang="en-US"/>
              <a:t>TylerLeonhardt</a:t>
            </a:r>
          </a:p>
        </p:txBody>
      </p:sp>
    </p:spTree>
    <p:extLst>
      <p:ext uri="{BB962C8B-B14F-4D97-AF65-F5344CB8AC3E}">
        <p14:creationId xmlns:p14="http://schemas.microsoft.com/office/powerpoint/2010/main" val="392827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6" y="2349280"/>
            <a:ext cx="9293024" cy="2387600"/>
          </a:xfrm>
        </p:spPr>
        <p:txBody>
          <a:bodyPr anchor="t">
            <a:normAutofit/>
          </a:bodyPr>
          <a:lstStyle>
            <a:lvl1pPr algn="l">
              <a:defRPr sz="7200">
                <a:solidFill>
                  <a:srgbClr val="004D49"/>
                </a:solidFill>
                <a:latin typeface="CarlMarx"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9293024" cy="1290317"/>
          </a:xfrm>
        </p:spPr>
        <p:txBody>
          <a:bodyPr anchor="t"/>
          <a:lstStyle>
            <a:lvl1pPr marL="0" indent="0" algn="l">
              <a:buNone/>
              <a:defRPr sz="2400">
                <a:latin typeface="Alfarn" panose="00000800000000000000"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a:extLst>
              <a:ext uri="{FF2B5EF4-FFF2-40B4-BE49-F238E27FC236}">
                <a16:creationId xmlns:a16="http://schemas.microsoft.com/office/drawing/2014/main" id="{E13B8568-656C-45B0-A651-CBC19CB11B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50990" y="5200139"/>
            <a:ext cx="1528034" cy="916821"/>
          </a:xfrm>
          <a:prstGeom prst="rect">
            <a:avLst/>
          </a:prstGeom>
          <a:effectLst/>
        </p:spPr>
      </p:pic>
      <p:sp>
        <p:nvSpPr>
          <p:cNvPr id="14" name="TextBox 13">
            <a:extLst>
              <a:ext uri="{FF2B5EF4-FFF2-40B4-BE49-F238E27FC236}">
                <a16:creationId xmlns:a16="http://schemas.microsoft.com/office/drawing/2014/main" id="{0D13B3D4-8CC1-4FC6-BC89-04C113E0C317}"/>
              </a:ext>
            </a:extLst>
          </p:cNvPr>
          <p:cNvSpPr txBox="1"/>
          <p:nvPr userDrawn="1"/>
        </p:nvSpPr>
        <p:spPr>
          <a:xfrm>
            <a:off x="10277296" y="4413714"/>
            <a:ext cx="1075423" cy="646331"/>
          </a:xfrm>
          <a:prstGeom prst="rect">
            <a:avLst/>
          </a:prstGeom>
          <a:noFill/>
        </p:spPr>
        <p:txBody>
          <a:bodyPr wrap="none" rtlCol="0">
            <a:spAutoFit/>
          </a:bodyPr>
          <a:lstStyle/>
          <a:p>
            <a:r>
              <a:rPr lang="sr-Latn-RS" dirty="0">
                <a:solidFill>
                  <a:schemeClr val="tx1">
                    <a:lumMod val="85000"/>
                    <a:lumOff val="15000"/>
                  </a:schemeClr>
                </a:solidFill>
              </a:rPr>
              <a:t>Platinum </a:t>
            </a:r>
          </a:p>
          <a:p>
            <a:pPr algn="ctr"/>
            <a:r>
              <a:rPr lang="sr-Latn-RS" dirty="0">
                <a:solidFill>
                  <a:schemeClr val="tx1">
                    <a:lumMod val="85000"/>
                    <a:lumOff val="15000"/>
                  </a:schemeClr>
                </a:solidFill>
              </a:rPr>
              <a:t>Sponsor</a:t>
            </a:r>
            <a:endParaRPr lang="en-US" dirty="0">
              <a:solidFill>
                <a:schemeClr val="tx1">
                  <a:lumMod val="85000"/>
                  <a:lumOff val="15000"/>
                </a:schemeClr>
              </a:solidFill>
            </a:endParaRP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8425597" y="486136"/>
            <a:ext cx="3153427" cy="1426031"/>
          </a:xfrm>
          <a:prstGeom prst="rect">
            <a:avLst/>
          </a:prstGeom>
          <a:noFill/>
        </p:spPr>
        <p:txBody>
          <a:bodyPr wrap="none" rtlCol="0">
            <a:spAutoFit/>
          </a:bodyPr>
          <a:lstStyle/>
          <a:p>
            <a:pPr algn="r">
              <a:lnSpc>
                <a:spcPct val="150000"/>
              </a:lnSpc>
            </a:pPr>
            <a:r>
              <a:rPr lang="sr-Latn-RS" sz="2000" dirty="0">
                <a:latin typeface="CarlMarx" panose="00000500000000000000" pitchFamily="50" charset="0"/>
              </a:rPr>
              <a:t>PowerShell Conference Europe 2019</a:t>
            </a:r>
          </a:p>
          <a:p>
            <a:pPr algn="r">
              <a:lnSpc>
                <a:spcPct val="150000"/>
              </a:lnSpc>
            </a:pPr>
            <a:r>
              <a:rPr lang="sr-Latn-RS" sz="2000" dirty="0">
                <a:latin typeface="CarlMarx" panose="00000500000000000000" pitchFamily="50" charset="0"/>
              </a:rPr>
              <a:t>Hannover, Germany</a:t>
            </a:r>
          </a:p>
          <a:p>
            <a:pPr algn="r">
              <a:lnSpc>
                <a:spcPct val="150000"/>
              </a:lnSpc>
            </a:pPr>
            <a:r>
              <a:rPr lang="sr-Latn-RS" sz="2000" dirty="0">
                <a:latin typeface="CarlMarx" panose="00000500000000000000" pitchFamily="50" charset="0"/>
              </a:rPr>
              <a:t>June 4-7, 2019</a:t>
            </a:r>
            <a:endParaRPr lang="en-US" sz="2000" dirty="0">
              <a:latin typeface="CarlMarx" panose="00000500000000000000" pitchFamily="50" charset="0"/>
            </a:endParaRPr>
          </a:p>
        </p:txBody>
      </p:sp>
    </p:spTree>
    <p:extLst>
      <p:ext uri="{BB962C8B-B14F-4D97-AF65-F5344CB8AC3E}">
        <p14:creationId xmlns:p14="http://schemas.microsoft.com/office/powerpoint/2010/main" val="603572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194613"/>
            <a:ext cx="9973519" cy="2541023"/>
          </a:xfrm>
        </p:spPr>
        <p:txBody>
          <a:bodyPr>
            <a:normAutofit/>
          </a:bodyPr>
          <a:lstStyle>
            <a:lvl1pPr marL="0" indent="0" algn="l">
              <a:buNone/>
              <a:defRPr sz="4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TylerLeonhardt</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608881"/>
            <a:ext cx="1863011" cy="1200329"/>
          </a:xfrm>
          <a:prstGeom prst="rect">
            <a:avLst/>
          </a:prstGeom>
          <a:noFill/>
        </p:spPr>
        <p:txBody>
          <a:bodyPr wrap="none" rtlCol="0">
            <a:spAutoFit/>
          </a:bodyPr>
          <a:lstStyle/>
          <a:p>
            <a:r>
              <a:rPr lang="sr-Latn-RS" sz="7200" b="1" dirty="0">
                <a:solidFill>
                  <a:srgbClr val="004D49"/>
                </a:solidFill>
                <a:latin typeface="CarlMarx" panose="00000500000000000000" pitchFamily="50" charset="0"/>
                <a:cs typeface="Segoe UI" panose="020B0502040204020203" pitchFamily="34" charset="0"/>
              </a:rPr>
              <a:t>DEMO</a:t>
            </a:r>
            <a:endParaRPr lang="en-US" sz="7200" b="1" dirty="0">
              <a:solidFill>
                <a:srgbClr val="004D49"/>
              </a:solidFill>
              <a:latin typeface="CarlMarx" panose="00000500000000000000" pitchFamily="50" charset="0"/>
              <a:cs typeface="Segoe UI" panose="020B0502040204020203" pitchFamily="34" charset="0"/>
            </a:endParaRPr>
          </a:p>
        </p:txBody>
      </p:sp>
    </p:spTree>
    <p:extLst>
      <p:ext uri="{BB962C8B-B14F-4D97-AF65-F5344CB8AC3E}">
        <p14:creationId xmlns:p14="http://schemas.microsoft.com/office/powerpoint/2010/main" val="2895315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TylerLeonhardt</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3870070" y="2309951"/>
            <a:ext cx="4451860" cy="1569660"/>
          </a:xfrm>
          <a:prstGeom prst="rect">
            <a:avLst/>
          </a:prstGeom>
          <a:noFill/>
        </p:spPr>
        <p:txBody>
          <a:bodyPr wrap="none" rtlCol="0">
            <a:spAutoFit/>
          </a:bodyPr>
          <a:lstStyle/>
          <a:p>
            <a:r>
              <a:rPr lang="sr-Latn-RS" sz="9600" b="1" dirty="0">
                <a:solidFill>
                  <a:srgbClr val="004D49"/>
                </a:solidFill>
                <a:latin typeface="CarlMarx" panose="00000500000000000000" pitchFamily="50" charset="0"/>
                <a:cs typeface="Segoe UI" panose="020B0502040204020203" pitchFamily="34" charset="0"/>
              </a:rPr>
              <a:t>Questions?</a:t>
            </a:r>
            <a:endParaRPr lang="en-US" sz="9600" b="1" dirty="0">
              <a:solidFill>
                <a:srgbClr val="004D49"/>
              </a:solidFill>
              <a:latin typeface="CarlMarx" panose="00000500000000000000" pitchFamily="50" charset="0"/>
              <a:cs typeface="Segoe UI" panose="020B0502040204020203" pitchFamily="34" charset="0"/>
            </a:endParaRP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2790993" y="4600276"/>
            <a:ext cx="6610015" cy="1107996"/>
          </a:xfrm>
          <a:prstGeom prst="rect">
            <a:avLst/>
          </a:prstGeom>
          <a:noFill/>
        </p:spPr>
        <p:txBody>
          <a:bodyPr wrap="none" rtlCol="0">
            <a:spAutoFit/>
          </a:bodyPr>
          <a:lstStyle/>
          <a:p>
            <a:pPr algn="ctr"/>
            <a:r>
              <a:rPr lang="en-US" sz="2400" dirty="0">
                <a:latin typeface="Segoe UI" panose="020B0502040204020203" pitchFamily="34" charset="0"/>
                <a:cs typeface="Segoe UI" panose="020B0502040204020203" pitchFamily="34" charset="0"/>
              </a:rPr>
              <a:t>Use the conference app to vote for this session:</a:t>
            </a:r>
          </a:p>
          <a:p>
            <a:pPr algn="ctr"/>
            <a:r>
              <a:rPr lang="en-US" sz="2400" dirty="0">
                <a:latin typeface="Segoe UI" panose="020B0502040204020203" pitchFamily="34" charset="0"/>
                <a:cs typeface="Segoe UI" panose="020B0502040204020203" pitchFamily="34" charset="0"/>
                <a:hlinkClick r:id="rId3"/>
              </a:rPr>
              <a:t>https://my.eventraft.com/psconfeu</a:t>
            </a:r>
            <a:endParaRPr lang="en-US" sz="2400" dirty="0">
              <a:latin typeface="Segoe UI" panose="020B0502040204020203" pitchFamily="34" charset="0"/>
              <a:cs typeface="Segoe UI" panose="020B0502040204020203" pitchFamily="34" charset="0"/>
            </a:endParaRPr>
          </a:p>
          <a:p>
            <a:endParaRPr lang="en-US" dirty="0"/>
          </a:p>
        </p:txBody>
      </p:sp>
    </p:spTree>
    <p:extLst>
      <p:ext uri="{BB962C8B-B14F-4D97-AF65-F5344CB8AC3E}">
        <p14:creationId xmlns:p14="http://schemas.microsoft.com/office/powerpoint/2010/main" val="29703720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lides and demo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TylerLeonhardt</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2011388" y="2309951"/>
            <a:ext cx="8169224" cy="1569660"/>
          </a:xfrm>
          <a:prstGeom prst="rect">
            <a:avLst/>
          </a:prstGeom>
          <a:noFill/>
        </p:spPr>
        <p:txBody>
          <a:bodyPr wrap="none" rtlCol="0">
            <a:spAutoFit/>
          </a:bodyPr>
          <a:lstStyle/>
          <a:p>
            <a:r>
              <a:rPr lang="en-US" sz="9600" b="1" dirty="0">
                <a:solidFill>
                  <a:srgbClr val="004D49"/>
                </a:solidFill>
                <a:latin typeface="CarlMarx" panose="00000500000000000000" pitchFamily="50" charset="0"/>
                <a:cs typeface="Segoe UI" panose="020B0502040204020203" pitchFamily="34" charset="0"/>
              </a:rPr>
              <a:t>Slides and demo code</a:t>
            </a: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1243550" y="4600276"/>
            <a:ext cx="9704901" cy="738664"/>
          </a:xfrm>
          <a:prstGeom prst="rect">
            <a:avLst/>
          </a:prstGeom>
          <a:noFill/>
        </p:spPr>
        <p:txBody>
          <a:bodyPr wrap="square" rtlCol="0">
            <a:spAutoFit/>
          </a:bodyPr>
          <a:lstStyle/>
          <a:p>
            <a:pPr marL="0" indent="0">
              <a:buNone/>
            </a:pPr>
            <a:r>
              <a:rPr lang="en-US" sz="2400" dirty="0">
                <a:solidFill>
                  <a:srgbClr val="0000FF"/>
                </a:solidFill>
                <a:latin typeface="Consolas" panose="020B0609020204030204" pitchFamily="49" charset="0"/>
              </a:rPr>
              <a:t>Start-Process</a:t>
            </a:r>
            <a:r>
              <a:rPr lang="en-US" sz="2400" dirty="0">
                <a:solidFill>
                  <a:prstClr val="black"/>
                </a:solidFill>
                <a:latin typeface="Consolas" panose="020B0609020204030204" pitchFamily="49" charset="0"/>
              </a:rPr>
              <a:t> </a:t>
            </a:r>
            <a:r>
              <a:rPr lang="en-US" sz="2400" dirty="0">
                <a:solidFill>
                  <a:srgbClr val="000080"/>
                </a:solidFill>
                <a:latin typeface="Consolas" panose="020B0609020204030204" pitchFamily="49" charset="0"/>
              </a:rPr>
              <a:t>-</a:t>
            </a:r>
            <a:r>
              <a:rPr lang="en-US" sz="2400" dirty="0" err="1">
                <a:solidFill>
                  <a:srgbClr val="000080"/>
                </a:solidFill>
                <a:latin typeface="Consolas" panose="020B0609020204030204" pitchFamily="49" charset="0"/>
              </a:rPr>
              <a:t>FilePath</a:t>
            </a:r>
            <a:r>
              <a:rPr lang="en-US" sz="2400" dirty="0">
                <a:solidFill>
                  <a:prstClr val="black"/>
                </a:solidFill>
                <a:latin typeface="Consolas" panose="020B0609020204030204" pitchFamily="49" charset="0"/>
              </a:rPr>
              <a:t> </a:t>
            </a:r>
            <a:r>
              <a:rPr lang="en-US" sz="2400" dirty="0">
                <a:solidFill>
                  <a:schemeClr val="accent6">
                    <a:lumMod val="50000"/>
                  </a:schemeClr>
                </a:solidFill>
                <a:latin typeface="Consolas" panose="020B0609020204030204" pitchFamily="49" charset="0"/>
              </a:rPr>
              <a:t>https://github.com/psconfeu/2019 </a:t>
            </a:r>
          </a:p>
          <a:p>
            <a:endParaRPr lang="en-US" dirty="0"/>
          </a:p>
        </p:txBody>
      </p:sp>
    </p:spTree>
    <p:extLst>
      <p:ext uri="{BB962C8B-B14F-4D97-AF65-F5344CB8AC3E}">
        <p14:creationId xmlns:p14="http://schemas.microsoft.com/office/powerpoint/2010/main" val="287818089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6/6/2019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839689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lvl1pPr algn="l">
              <a:defRPr/>
            </a:lvl1pPr>
          </a:lstStyle>
          <a:p>
            <a:r>
              <a:rPr lang="en-US"/>
              <a:t>TylerLeonhardt</a:t>
            </a:r>
            <a:endParaRPr lang="en-US" dirty="0"/>
          </a:p>
        </p:txBody>
      </p:sp>
    </p:spTree>
    <p:extLst>
      <p:ext uri="{BB962C8B-B14F-4D97-AF65-F5344CB8AC3E}">
        <p14:creationId xmlns:p14="http://schemas.microsoft.com/office/powerpoint/2010/main" val="3748376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p>
            <a:r>
              <a:rPr lang="en-US"/>
              <a:t>TylerLeonhardt</a:t>
            </a:r>
          </a:p>
        </p:txBody>
      </p:sp>
    </p:spTree>
    <p:extLst>
      <p:ext uri="{BB962C8B-B14F-4D97-AF65-F5344CB8AC3E}">
        <p14:creationId xmlns:p14="http://schemas.microsoft.com/office/powerpoint/2010/main" val="81498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0" y="0"/>
            <a:ext cx="12192000" cy="6858000"/>
          </a:xfrm>
          <a:solidFill>
            <a:schemeClr val="bg1">
              <a:lumMod val="95000"/>
            </a:schemeClr>
          </a:solidFill>
        </p:spPr>
        <p:txBody>
          <a:bodyPr/>
          <a:lstStyle>
            <a:lvl1pPr marL="0" indent="0">
              <a:buNone/>
              <a:defRPr sz="2400">
                <a:solidFill>
                  <a:schemeClr val="tx1"/>
                </a:solidFill>
                <a:latin typeface="Consolas" panose="020B0609020204030204" pitchFamily="49"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dirty="0"/>
              <a:t>Mastertextformat bearbeiten</a:t>
            </a:r>
          </a:p>
        </p:txBody>
      </p:sp>
    </p:spTree>
    <p:extLst>
      <p:ext uri="{BB962C8B-B14F-4D97-AF65-F5344CB8AC3E}">
        <p14:creationId xmlns:p14="http://schemas.microsoft.com/office/powerpoint/2010/main" val="225013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03E1-C14B-4989-99D8-D0A96E3C320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p:txBody>
          <a:bodyPr/>
          <a:lstStyle/>
          <a:p>
            <a:r>
              <a:rPr lang="en-US"/>
              <a:t>TylerLeonhardt</a:t>
            </a:r>
          </a:p>
        </p:txBody>
      </p:sp>
    </p:spTree>
    <p:extLst>
      <p:ext uri="{BB962C8B-B14F-4D97-AF65-F5344CB8AC3E}">
        <p14:creationId xmlns:p14="http://schemas.microsoft.com/office/powerpoint/2010/main" val="407336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TylerLeonhardt</a:t>
            </a:r>
          </a:p>
        </p:txBody>
      </p:sp>
    </p:spTree>
    <p:extLst>
      <p:ext uri="{BB962C8B-B14F-4D97-AF65-F5344CB8AC3E}">
        <p14:creationId xmlns:p14="http://schemas.microsoft.com/office/powerpoint/2010/main" val="2181403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TylerLeonhardt</a:t>
            </a:r>
          </a:p>
        </p:txBody>
      </p:sp>
    </p:spTree>
    <p:extLst>
      <p:ext uri="{BB962C8B-B14F-4D97-AF65-F5344CB8AC3E}">
        <p14:creationId xmlns:p14="http://schemas.microsoft.com/office/powerpoint/2010/main" val="420441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TylerLeonhardt</a:t>
            </a:r>
          </a:p>
        </p:txBody>
      </p:sp>
    </p:spTree>
    <p:extLst>
      <p:ext uri="{BB962C8B-B14F-4D97-AF65-F5344CB8AC3E}">
        <p14:creationId xmlns:p14="http://schemas.microsoft.com/office/powerpoint/2010/main" val="419889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TylerLeonhardt</a:t>
            </a:r>
          </a:p>
        </p:txBody>
      </p:sp>
    </p:spTree>
    <p:extLst>
      <p:ext uri="{BB962C8B-B14F-4D97-AF65-F5344CB8AC3E}">
        <p14:creationId xmlns:p14="http://schemas.microsoft.com/office/powerpoint/2010/main" val="56289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7" Type="http://schemas.openxmlformats.org/officeDocument/2006/relationships/image" Target="../media/image3.png"/><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theme" Target="../theme/theme2.xml"/><Relationship Id="rId5" Type="http://schemas.openxmlformats.org/officeDocument/2006/relationships/slideLayout" Target="../slideLayouts/slideLayout19.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7B2A21-7B75-4635-AD98-A0A37BEB671D}"/>
              </a:ext>
            </a:extLst>
          </p:cNvPr>
          <p:cNvSpPr>
            <a:spLocks noGrp="1"/>
          </p:cNvSpPr>
          <p:nvPr>
            <p:ph type="title"/>
          </p:nvPr>
        </p:nvSpPr>
        <p:spPr>
          <a:xfrm>
            <a:off x="838200" y="365125"/>
            <a:ext cx="10515600" cy="780769"/>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DDD6A2AB-3439-42BF-A097-0201EC7493D1}"/>
              </a:ext>
            </a:extLst>
          </p:cNvPr>
          <p:cNvSpPr>
            <a:spLocks noGrp="1"/>
          </p:cNvSpPr>
          <p:nvPr>
            <p:ph type="body" idx="1"/>
          </p:nvPr>
        </p:nvSpPr>
        <p:spPr>
          <a:xfrm>
            <a:off x="838200" y="1423686"/>
            <a:ext cx="10515600" cy="4753277"/>
          </a:xfrm>
          <a:prstGeom prst="rect">
            <a:avLst/>
          </a:prstGeom>
          <a:no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E49EED68-B9A3-4F77-9B03-8E7085C004EF}"/>
              </a:ext>
            </a:extLst>
          </p:cNvPr>
          <p:cNvSpPr>
            <a:spLocks noGrp="1"/>
          </p:cNvSpPr>
          <p:nvPr>
            <p:ph type="ftr" sz="quarter" idx="3"/>
          </p:nvPr>
        </p:nvSpPr>
        <p:spPr>
          <a:xfrm>
            <a:off x="9178724" y="6327085"/>
            <a:ext cx="2175075"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TylerLeonhardt</a:t>
            </a:r>
            <a:endParaRPr lang="en-US" dirty="0"/>
          </a:p>
        </p:txBody>
      </p:sp>
      <p:sp>
        <p:nvSpPr>
          <p:cNvPr id="6" name="Rectangle 5">
            <a:extLst>
              <a:ext uri="{FF2B5EF4-FFF2-40B4-BE49-F238E27FC236}">
                <a16:creationId xmlns:a16="http://schemas.microsoft.com/office/drawing/2014/main" id="{F7C98041-6681-45A5-AEB0-419EF10F1958}"/>
              </a:ext>
            </a:extLst>
          </p:cNvPr>
          <p:cNvSpPr/>
          <p:nvPr userDrawn="1"/>
        </p:nvSpPr>
        <p:spPr>
          <a:xfrm>
            <a:off x="8889357" y="6327085"/>
            <a:ext cx="393539" cy="393539"/>
          </a:xfrm>
          <a:prstGeom prst="rect">
            <a:avLst/>
          </a:prstGeom>
          <a:blipFill>
            <a:blip r:embed="rId1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7906A78-65EE-4222-B502-834EDD88B1E2}"/>
              </a:ext>
            </a:extLst>
          </p:cNvPr>
          <p:cNvSpPr/>
          <p:nvPr userDrawn="1"/>
        </p:nvSpPr>
        <p:spPr>
          <a:xfrm>
            <a:off x="103207" y="5522993"/>
            <a:ext cx="1307939" cy="1307939"/>
          </a:xfrm>
          <a:prstGeom prst="rect">
            <a:avLst/>
          </a:prstGeom>
          <a:blipFill>
            <a:blip r:embed="rId17">
              <a:alphaModFix amt="65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377244"/>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8" r:id="rId3"/>
    <p:sldLayoutId id="2147483667" r:id="rId4"/>
    <p:sldLayoutId id="2147483651" r:id="rId5"/>
    <p:sldLayoutId id="2147483652" r:id="rId6"/>
    <p:sldLayoutId id="2147483659" r:id="rId7"/>
    <p:sldLayoutId id="2147483653" r:id="rId8"/>
    <p:sldLayoutId id="2147483660" r:id="rId9"/>
    <p:sldLayoutId id="2147483654" r:id="rId10"/>
    <p:sldLayoutId id="2147483655" r:id="rId11"/>
    <p:sldLayoutId id="2147483656" r:id="rId12"/>
    <p:sldLayoutId id="2147483661" r:id="rId13"/>
    <p:sldLayoutId id="2147483657" r:id="rId1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B44DF8A2-F171-4CC9-847D-D11B74B76C13}"/>
              </a:ext>
            </a:extLst>
          </p:cNvPr>
          <p:cNvSpPr/>
          <p:nvPr userDrawn="1"/>
        </p:nvSpPr>
        <p:spPr>
          <a:xfrm rot="20845192">
            <a:off x="2038965" y="-4610010"/>
            <a:ext cx="13293388" cy="12491330"/>
          </a:xfrm>
          <a:custGeom>
            <a:avLst/>
            <a:gdLst>
              <a:gd name="connsiteX0" fmla="*/ 0 w 13293388"/>
              <a:gd name="connsiteY0" fmla="*/ 11567827 h 12491330"/>
              <a:gd name="connsiteX1" fmla="*/ 4138256 w 13293388"/>
              <a:gd name="connsiteY1" fmla="*/ 12491330 h 12491330"/>
              <a:gd name="connsiteX2" fmla="*/ 0 w 13293388"/>
              <a:gd name="connsiteY2" fmla="*/ 12491330 h 12491330"/>
              <a:gd name="connsiteX3" fmla="*/ 0 w 13293388"/>
              <a:gd name="connsiteY3" fmla="*/ 3086484 h 12491330"/>
              <a:gd name="connsiteX4" fmla="*/ 10425109 w 13293388"/>
              <a:gd name="connsiteY4" fmla="*/ 5412977 h 12491330"/>
              <a:gd name="connsiteX5" fmla="*/ 8931404 w 13293388"/>
              <a:gd name="connsiteY5" fmla="*/ 12106332 h 12491330"/>
              <a:gd name="connsiteX6" fmla="*/ 0 w 13293388"/>
              <a:gd name="connsiteY6" fmla="*/ 10113178 h 12491330"/>
              <a:gd name="connsiteX7" fmla="*/ 13293388 w 13293388"/>
              <a:gd name="connsiteY7" fmla="*/ 0 h 12491330"/>
              <a:gd name="connsiteX8" fmla="*/ 13293387 w 13293388"/>
              <a:gd name="connsiteY8" fmla="*/ 612517 h 12491330"/>
              <a:gd name="connsiteX9" fmla="*/ 10548675 w 13293388"/>
              <a:gd name="connsiteY9" fmla="*/ 0 h 1249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93388" h="12491330">
                <a:moveTo>
                  <a:pt x="0" y="11567827"/>
                </a:moveTo>
                <a:lnTo>
                  <a:pt x="4138256" y="12491330"/>
                </a:lnTo>
                <a:lnTo>
                  <a:pt x="0" y="12491330"/>
                </a:lnTo>
                <a:close/>
                <a:moveTo>
                  <a:pt x="0" y="3086484"/>
                </a:moveTo>
                <a:lnTo>
                  <a:pt x="10425109" y="5412977"/>
                </a:lnTo>
                <a:lnTo>
                  <a:pt x="8931404" y="12106332"/>
                </a:lnTo>
                <a:lnTo>
                  <a:pt x="0" y="10113178"/>
                </a:lnTo>
                <a:close/>
                <a:moveTo>
                  <a:pt x="13293388" y="0"/>
                </a:moveTo>
                <a:lnTo>
                  <a:pt x="13293387" y="612517"/>
                </a:lnTo>
                <a:lnTo>
                  <a:pt x="10548675" y="0"/>
                </a:lnTo>
                <a:close/>
              </a:path>
            </a:pathLst>
          </a:custGeom>
          <a:blipFill dpi="0" rotWithShape="1">
            <a:blip r:embed="rId7">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FC17996D-8589-4714-9820-F726F7BE04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2FD80F5-3F6B-46BE-8FFC-A8BDCC7F7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94BBA52D-4171-4F2E-80C8-CE60ACEB96AE}"/>
              </a:ext>
            </a:extLst>
          </p:cNvPr>
          <p:cNvSpPr>
            <a:spLocks noGrp="1"/>
          </p:cNvSpPr>
          <p:nvPr>
            <p:ph type="ftr" sz="quarter" idx="3"/>
          </p:nvPr>
        </p:nvSpPr>
        <p:spPr>
          <a:xfrm>
            <a:off x="9180576" y="6327648"/>
            <a:ext cx="2176272"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TylerLeonhardt</a:t>
            </a:r>
            <a:endParaRPr lang="en-US" dirty="0"/>
          </a:p>
        </p:txBody>
      </p:sp>
    </p:spTree>
    <p:extLst>
      <p:ext uri="{BB962C8B-B14F-4D97-AF65-F5344CB8AC3E}">
        <p14:creationId xmlns:p14="http://schemas.microsoft.com/office/powerpoint/2010/main" val="33114340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6" r:id="rId3"/>
    <p:sldLayoutId id="2147483670" r:id="rId4"/>
    <p:sldLayoutId id="2147483671" r:id="rId5"/>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15.xml"/><Relationship Id="rId4" Type="http://schemas.openxmlformats.org/officeDocument/2006/relationships/image" Target="../media/image6.tif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8" Type="http://schemas.openxmlformats.org/officeDocument/2006/relationships/hyperlink" Target="https://marketplace.visualstudio.com/items?itemName=ms-vscode.PowerShell-Preview" TargetMode="External"/><Relationship Id="rId3" Type="http://schemas.openxmlformats.org/officeDocument/2006/relationships/hyperlink" Target="https://code.visualstudio.com/docs/languages/powershell" TargetMode="External"/><Relationship Id="rId7" Type="http://schemas.openxmlformats.org/officeDocument/2006/relationships/hyperlink" Target="https://marketplace.visualstudio.com/items?itemName=ms-vscode.PowerShell"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hyperlink" Target="https://youtu.be/O0lk92W799g" TargetMode="External"/><Relationship Id="rId5" Type="http://schemas.openxmlformats.org/officeDocument/2006/relationships/hyperlink" Target="https://youtu.be/bGn45vIeAMM" TargetMode="External"/><Relationship Id="rId10" Type="http://schemas.openxmlformats.org/officeDocument/2006/relationships/hyperlink" Target="https://marketplace.visualstudio.com/items?itemName=ms-vscode.csharp" TargetMode="External"/><Relationship Id="rId4" Type="http://schemas.openxmlformats.org/officeDocument/2006/relationships/hyperlink" Target="https://docs.microsoft.com/en-us/powershell/scripting/components/vscode/using-vscode" TargetMode="External"/><Relationship Id="rId9" Type="http://schemas.openxmlformats.org/officeDocument/2006/relationships/hyperlink" Target="https://aka.ms/vscode-remote/download/extension" TargetMode="Externa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7.xml"/><Relationship Id="rId1" Type="http://schemas.openxmlformats.org/officeDocument/2006/relationships/slideLayout" Target="../slideLayouts/slideLayout15.xml"/><Relationship Id="rId4" Type="http://schemas.openxmlformats.org/officeDocument/2006/relationships/image" Target="../media/image6.tif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9.tiff"/><Relationship Id="rId4" Type="http://schemas.openxmlformats.org/officeDocument/2006/relationships/image" Target="../media/image8.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Deep dive into debugging your PowerShell scripts</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Tyler Leonhardt</a:t>
            </a:r>
          </a:p>
        </p:txBody>
      </p:sp>
      <p:pic>
        <p:nvPicPr>
          <p:cNvPr id="6" name="Picture 5">
            <a:extLst>
              <a:ext uri="{FF2B5EF4-FFF2-40B4-BE49-F238E27FC236}">
                <a16:creationId xmlns:a16="http://schemas.microsoft.com/office/drawing/2014/main" id="{8E2CDFFC-BC53-F64F-AD4F-AEE8ED31ADF8}"/>
              </a:ext>
            </a:extLst>
          </p:cNvPr>
          <p:cNvPicPr>
            <a:picLocks noChangeAspect="1"/>
          </p:cNvPicPr>
          <p:nvPr/>
        </p:nvPicPr>
        <p:blipFill>
          <a:blip r:embed="rId3"/>
          <a:stretch>
            <a:fillRect/>
          </a:stretch>
        </p:blipFill>
        <p:spPr>
          <a:xfrm rot="21097838">
            <a:off x="9906000" y="4311267"/>
            <a:ext cx="1785620" cy="1987932"/>
          </a:xfrm>
          <a:prstGeom prst="rect">
            <a:avLst/>
          </a:prstGeom>
        </p:spPr>
      </p:pic>
      <p:pic>
        <p:nvPicPr>
          <p:cNvPr id="7" name="Picture 6">
            <a:extLst>
              <a:ext uri="{FF2B5EF4-FFF2-40B4-BE49-F238E27FC236}">
                <a16:creationId xmlns:a16="http://schemas.microsoft.com/office/drawing/2014/main" id="{7A49B964-C783-5349-9870-900512B1BF5D}"/>
              </a:ext>
            </a:extLst>
          </p:cNvPr>
          <p:cNvPicPr>
            <a:picLocks noChangeAspect="1"/>
          </p:cNvPicPr>
          <p:nvPr/>
        </p:nvPicPr>
        <p:blipFill>
          <a:blip r:embed="rId4"/>
          <a:stretch>
            <a:fillRect/>
          </a:stretch>
        </p:blipFill>
        <p:spPr>
          <a:xfrm>
            <a:off x="6138765" y="4191900"/>
            <a:ext cx="2226666" cy="2226666"/>
          </a:xfrm>
          <a:prstGeom prst="rect">
            <a:avLst/>
          </a:prstGeom>
        </p:spPr>
      </p:pic>
      <p:sp>
        <p:nvSpPr>
          <p:cNvPr id="8" name="TextBox 7">
            <a:extLst>
              <a:ext uri="{FF2B5EF4-FFF2-40B4-BE49-F238E27FC236}">
                <a16:creationId xmlns:a16="http://schemas.microsoft.com/office/drawing/2014/main" id="{AD7F010C-E461-954C-B0EB-B44BD8FC87A9}"/>
              </a:ext>
            </a:extLst>
          </p:cNvPr>
          <p:cNvSpPr txBox="1"/>
          <p:nvPr/>
        </p:nvSpPr>
        <p:spPr>
          <a:xfrm>
            <a:off x="8760148" y="4951290"/>
            <a:ext cx="697627" cy="707886"/>
          </a:xfrm>
          <a:prstGeom prst="rect">
            <a:avLst/>
          </a:prstGeom>
          <a:noFill/>
        </p:spPr>
        <p:txBody>
          <a:bodyPr wrap="none" rtlCol="0">
            <a:spAutoFit/>
          </a:bodyPr>
          <a:lstStyle/>
          <a:p>
            <a:r>
              <a:rPr lang="en-US" sz="4000" dirty="0"/>
              <a:t>❤️</a:t>
            </a:r>
            <a:endParaRPr lang="en-US" dirty="0"/>
          </a:p>
        </p:txBody>
      </p:sp>
    </p:spTree>
    <p:extLst>
      <p:ext uri="{BB962C8B-B14F-4D97-AF65-F5344CB8AC3E}">
        <p14:creationId xmlns:p14="http://schemas.microsoft.com/office/powerpoint/2010/main" val="573852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This Session</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TylerLeonhardt</a:t>
            </a:r>
            <a:endParaRPr lang="en-US" dirty="0"/>
          </a:p>
        </p:txBody>
      </p:sp>
      <p:sp>
        <p:nvSpPr>
          <p:cNvPr id="2" name="Rectangle 1">
            <a:extLst>
              <a:ext uri="{FF2B5EF4-FFF2-40B4-BE49-F238E27FC236}">
                <a16:creationId xmlns:a16="http://schemas.microsoft.com/office/drawing/2014/main" id="{63AD5904-F75B-9142-96B8-045AA861C7D3}"/>
              </a:ext>
            </a:extLst>
          </p:cNvPr>
          <p:cNvSpPr/>
          <p:nvPr/>
        </p:nvSpPr>
        <p:spPr>
          <a:xfrm>
            <a:off x="1539551" y="1660849"/>
            <a:ext cx="3489649" cy="3536302"/>
          </a:xfrm>
          <a:prstGeom prst="rect">
            <a:avLst/>
          </a:prstGeom>
          <a:ln w="34925">
            <a:noFill/>
          </a:ln>
          <a:effectLst>
            <a:reflection blurRad="6350" stA="52000" endA="300" endPos="35000" dir="5400000" sy="-100000" algn="bl" rotWithShape="0"/>
          </a:effectLst>
        </p:spPr>
        <p:style>
          <a:lnRef idx="2">
            <a:schemeClr val="accent3"/>
          </a:lnRef>
          <a:fillRef idx="1">
            <a:schemeClr val="lt1"/>
          </a:fillRef>
          <a:effectRef idx="0">
            <a:schemeClr val="accent3"/>
          </a:effectRef>
          <a:fontRef idx="minor">
            <a:schemeClr val="dk1"/>
          </a:fontRef>
        </p:style>
        <p:txBody>
          <a:bodyPr rtlCol="0" anchor="ctr"/>
          <a:lstStyle/>
          <a:p>
            <a:pPr algn="ctr"/>
            <a:r>
              <a:rPr lang="de-DE" sz="2800" dirty="0" err="1"/>
              <a:t>How</a:t>
            </a:r>
            <a:r>
              <a:rPr lang="de-DE" sz="2800" dirty="0"/>
              <a:t> </a:t>
            </a:r>
            <a:r>
              <a:rPr lang="de-DE" sz="2800" dirty="0" err="1"/>
              <a:t>to</a:t>
            </a:r>
            <a:r>
              <a:rPr lang="de-DE" sz="2800" dirty="0"/>
              <a:t>… </a:t>
            </a:r>
          </a:p>
          <a:p>
            <a:pPr algn="ctr"/>
            <a:endParaRPr lang="de-DE" sz="2800" dirty="0"/>
          </a:p>
          <a:p>
            <a:pPr algn="ctr"/>
            <a:r>
              <a:rPr lang="en-US" sz="2800" dirty="0"/>
              <a:t>be immediately affective with debugging PowerShell scripts in </a:t>
            </a:r>
            <a:r>
              <a:rPr lang="en-US" sz="2800" dirty="0" err="1"/>
              <a:t>VSCode</a:t>
            </a:r>
            <a:endParaRPr lang="de-DE" sz="2800" dirty="0"/>
          </a:p>
        </p:txBody>
      </p:sp>
      <p:sp>
        <p:nvSpPr>
          <p:cNvPr id="6" name="Rectangle 5">
            <a:extLst>
              <a:ext uri="{FF2B5EF4-FFF2-40B4-BE49-F238E27FC236}">
                <a16:creationId xmlns:a16="http://schemas.microsoft.com/office/drawing/2014/main" id="{5660B042-810E-044E-8958-01B131D9CF92}"/>
              </a:ext>
            </a:extLst>
          </p:cNvPr>
          <p:cNvSpPr/>
          <p:nvPr/>
        </p:nvSpPr>
        <p:spPr>
          <a:xfrm>
            <a:off x="7162800" y="1660849"/>
            <a:ext cx="3489649" cy="3536302"/>
          </a:xfrm>
          <a:prstGeom prst="rect">
            <a:avLst/>
          </a:prstGeom>
          <a:ln>
            <a:noFill/>
          </a:ln>
          <a:effectLst>
            <a:reflection blurRad="6350" stA="52000" endA="300" endPos="35000" dir="5400000" sy="-100000" algn="bl" rotWithShape="0"/>
          </a:effectLst>
        </p:spPr>
        <p:style>
          <a:lnRef idx="2">
            <a:schemeClr val="accent3"/>
          </a:lnRef>
          <a:fillRef idx="1">
            <a:schemeClr val="lt1"/>
          </a:fillRef>
          <a:effectRef idx="0">
            <a:schemeClr val="accent3"/>
          </a:effectRef>
          <a:fontRef idx="minor">
            <a:schemeClr val="dk1"/>
          </a:fontRef>
        </p:style>
        <p:txBody>
          <a:bodyPr rtlCol="0" anchor="ctr"/>
          <a:lstStyle/>
          <a:p>
            <a:pPr algn="ctr"/>
            <a:r>
              <a:rPr lang="de-DE" sz="2800" dirty="0" err="1"/>
              <a:t>How</a:t>
            </a:r>
            <a:r>
              <a:rPr lang="de-DE" sz="2800" dirty="0"/>
              <a:t> </a:t>
            </a:r>
            <a:r>
              <a:rPr lang="de-DE" sz="2800" dirty="0" err="1"/>
              <a:t>to</a:t>
            </a:r>
            <a:r>
              <a:rPr lang="de-DE" sz="2800" dirty="0"/>
              <a:t>…</a:t>
            </a:r>
          </a:p>
          <a:p>
            <a:pPr algn="ctr"/>
            <a:endParaRPr lang="de-DE" sz="2800" dirty="0"/>
          </a:p>
          <a:p>
            <a:pPr algn="ctr"/>
            <a:r>
              <a:rPr lang="de-DE" sz="2800" dirty="0" err="1"/>
              <a:t>customize</a:t>
            </a:r>
            <a:r>
              <a:rPr lang="de-DE" sz="2800" dirty="0"/>
              <a:t> </a:t>
            </a:r>
            <a:r>
              <a:rPr lang="de-DE" sz="2800" dirty="0" err="1"/>
              <a:t>the</a:t>
            </a:r>
            <a:r>
              <a:rPr lang="de-DE" sz="2800" dirty="0"/>
              <a:t> </a:t>
            </a:r>
            <a:r>
              <a:rPr lang="de-DE" sz="2800" dirty="0" err="1"/>
              <a:t>PowerShell</a:t>
            </a:r>
            <a:r>
              <a:rPr lang="de-DE" sz="2800" dirty="0"/>
              <a:t> </a:t>
            </a:r>
            <a:r>
              <a:rPr lang="de-DE" sz="2800" dirty="0" err="1"/>
              <a:t>debugger</a:t>
            </a:r>
            <a:r>
              <a:rPr lang="de-DE" sz="2800" dirty="0"/>
              <a:t> </a:t>
            </a:r>
            <a:r>
              <a:rPr lang="de-DE" sz="2800" dirty="0" err="1"/>
              <a:t>for</a:t>
            </a:r>
            <a:r>
              <a:rPr lang="de-DE" sz="2800" dirty="0"/>
              <a:t> </a:t>
            </a:r>
            <a:r>
              <a:rPr lang="de-DE" sz="2800" dirty="0" err="1"/>
              <a:t>your</a:t>
            </a:r>
            <a:r>
              <a:rPr lang="de-DE" sz="2800" dirty="0"/>
              <a:t> </a:t>
            </a:r>
            <a:r>
              <a:rPr lang="de-DE" sz="2800" dirty="0" err="1"/>
              <a:t>needs</a:t>
            </a:r>
            <a:endParaRPr lang="de-DE" sz="2800" dirty="0"/>
          </a:p>
        </p:txBody>
      </p:sp>
    </p:spTree>
    <p:extLst>
      <p:ext uri="{BB962C8B-B14F-4D97-AF65-F5344CB8AC3E}">
        <p14:creationId xmlns:p14="http://schemas.microsoft.com/office/powerpoint/2010/main" val="13878703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483AF117-F5D8-4465-AEE7-F356AE8D4878}"/>
              </a:ext>
            </a:extLst>
          </p:cNvPr>
          <p:cNvSpPr>
            <a:spLocks noGrp="1"/>
          </p:cNvSpPr>
          <p:nvPr>
            <p:ph type="title"/>
          </p:nvPr>
        </p:nvSpPr>
        <p:spPr>
          <a:xfrm>
            <a:off x="481014" y="327025"/>
            <a:ext cx="5167311" cy="1437865"/>
          </a:xfrm>
        </p:spPr>
        <p:txBody>
          <a:bodyPr anchor="b">
            <a:normAutofit/>
          </a:bodyPr>
          <a:lstStyle/>
          <a:p>
            <a:r>
              <a:rPr lang="en-US" sz="3600" dirty="0">
                <a:latin typeface="Berlin Sans FB Demi" panose="020E0802020502020306" pitchFamily="34" charset="0"/>
              </a:rPr>
              <a:t>Keeps hearing about </a:t>
            </a:r>
            <a:r>
              <a:rPr lang="en-US" sz="3600" dirty="0" err="1">
                <a:latin typeface="Berlin Sans FB Demi" panose="020E0802020502020306" pitchFamily="34" charset="0"/>
              </a:rPr>
              <a:t>VSCode</a:t>
            </a:r>
            <a:r>
              <a:rPr lang="en-US" sz="3600" dirty="0">
                <a:latin typeface="Berlin Sans FB Demi" panose="020E0802020502020306" pitchFamily="34" charset="0"/>
              </a:rPr>
              <a:t> debugging</a:t>
            </a:r>
          </a:p>
        </p:txBody>
      </p:sp>
      <p:pic>
        <p:nvPicPr>
          <p:cNvPr id="8" name="Content Placeholder 4">
            <a:extLst>
              <a:ext uri="{FF2B5EF4-FFF2-40B4-BE49-F238E27FC236}">
                <a16:creationId xmlns:a16="http://schemas.microsoft.com/office/drawing/2014/main" id="{432CC9C4-CABD-45CF-9576-7F055E2C536A}"/>
              </a:ext>
            </a:extLst>
          </p:cNvPr>
          <p:cNvPicPr>
            <a:picLocks noChangeAspect="1"/>
          </p:cNvPicPr>
          <p:nvPr/>
        </p:nvPicPr>
        <p:blipFill rotWithShape="1">
          <a:blip r:embed="rId2"/>
          <a:srcRect r="9877" b="2"/>
          <a:stretch/>
        </p:blipFill>
        <p:spPr>
          <a:xfrm>
            <a:off x="5721536" y="1"/>
            <a:ext cx="6470464" cy="6856412"/>
          </a:xfrm>
          <a:custGeom>
            <a:avLst/>
            <a:gdLst>
              <a:gd name="connsiteX0" fmla="*/ 0 w 6470464"/>
              <a:gd name="connsiteY0" fmla="*/ 0 h 6856412"/>
              <a:gd name="connsiteX1" fmla="*/ 6470464 w 6470464"/>
              <a:gd name="connsiteY1" fmla="*/ 0 h 6856412"/>
              <a:gd name="connsiteX2" fmla="*/ 6470464 w 6470464"/>
              <a:gd name="connsiteY2" fmla="*/ 6856412 h 6856412"/>
              <a:gd name="connsiteX3" fmla="*/ 753 w 6470464"/>
              <a:gd name="connsiteY3" fmla="*/ 6856412 h 6856412"/>
              <a:gd name="connsiteX4" fmla="*/ 83736 w 6470464"/>
              <a:gd name="connsiteY4" fmla="*/ 6682434 h 6856412"/>
              <a:gd name="connsiteX5" fmla="*/ 777103 w 6470464"/>
              <a:gd name="connsiteY5" fmla="*/ 3428997 h 6856412"/>
              <a:gd name="connsiteX6" fmla="*/ 83736 w 6470464"/>
              <a:gd name="connsiteY6" fmla="*/ 175558 h 685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0464" h="6856412">
                <a:moveTo>
                  <a:pt x="0" y="0"/>
                </a:moveTo>
                <a:lnTo>
                  <a:pt x="6470464" y="0"/>
                </a:lnTo>
                <a:lnTo>
                  <a:pt x="6470464" y="6856412"/>
                </a:lnTo>
                <a:lnTo>
                  <a:pt x="753" y="6856412"/>
                </a:lnTo>
                <a:lnTo>
                  <a:pt x="83736" y="6682434"/>
                </a:lnTo>
                <a:cubicBezTo>
                  <a:pt x="534353" y="5654674"/>
                  <a:pt x="777103" y="4561946"/>
                  <a:pt x="777103" y="3428997"/>
                </a:cubicBezTo>
                <a:cubicBezTo>
                  <a:pt x="777103" y="2296047"/>
                  <a:pt x="534353" y="1203318"/>
                  <a:pt x="83736" y="175558"/>
                </a:cubicBezTo>
                <a:close/>
              </a:path>
            </a:pathLst>
          </a:custGeom>
        </p:spPr>
      </p:pic>
      <p:sp>
        <p:nvSpPr>
          <p:cNvPr id="9" name="Title 1">
            <a:extLst>
              <a:ext uri="{FF2B5EF4-FFF2-40B4-BE49-F238E27FC236}">
                <a16:creationId xmlns:a16="http://schemas.microsoft.com/office/drawing/2014/main" id="{832CE9C3-83BC-4249-B3BD-A91534D28B3A}"/>
              </a:ext>
            </a:extLst>
          </p:cNvPr>
          <p:cNvSpPr txBox="1">
            <a:spLocks/>
          </p:cNvSpPr>
          <p:nvPr/>
        </p:nvSpPr>
        <p:spPr>
          <a:xfrm>
            <a:off x="517619" y="4374178"/>
            <a:ext cx="5167311" cy="1437865"/>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Berlin Sans FB Demi" panose="020E0802020502020306" pitchFamily="34" charset="0"/>
              </a:rPr>
              <a:t>Doesn’t know where to get started</a:t>
            </a:r>
          </a:p>
        </p:txBody>
      </p:sp>
    </p:spTree>
    <p:extLst>
      <p:ext uri="{BB962C8B-B14F-4D97-AF65-F5344CB8AC3E}">
        <p14:creationId xmlns:p14="http://schemas.microsoft.com/office/powerpoint/2010/main" val="242460834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par>
                    <p:cTn id="10" fill="hold">
                      <p:stCondLst>
                        <p:cond delay="indefinite"/>
                      </p:stCondLst>
                      <p:childTnLst>
                        <p:par>
                          <p:cTn id="11" fill="hold">
                            <p:stCondLst>
                              <p:cond delay="0"/>
                            </p:stCondLst>
                            <p:childTnLst>
                              <p:par>
                                <p:cTn id="12" presetID="26"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wipe(down)">
                                      <p:cBhvr>
                                        <p:cTn id="14" dur="580">
                                          <p:stCondLst>
                                            <p:cond delay="0"/>
                                          </p:stCondLst>
                                        </p:cTn>
                                        <p:tgtEl>
                                          <p:spTgt spid="9"/>
                                        </p:tgtEl>
                                      </p:cBhvr>
                                    </p:animEffect>
                                    <p:anim calcmode="lin" valueType="num">
                                      <p:cBhvr>
                                        <p:cTn id="15" dur="1822"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16" dur="664"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17" dur="664" tmFilter="0, 0; 0.125,0.2665; 0.25,0.4; 0.375,0.465; 0.5,0.5;  0.625,0.535; 0.75,0.6; 0.875,0.7335; 1,1">
                                          <p:stCondLst>
                                            <p:cond delay="664"/>
                                          </p:stCondLst>
                                        </p:cTn>
                                        <p:tgtEl>
                                          <p:spTgt spid="9"/>
                                        </p:tgtEl>
                                        <p:attrNameLst>
                                          <p:attrName>ppt_y</p:attrName>
                                        </p:attrNameLst>
                                      </p:cBhvr>
                                      <p:tavLst>
                                        <p:tav tm="0" fmla="#ppt_y-sin(pi*$)/9">
                                          <p:val>
                                            <p:fltVal val="0"/>
                                          </p:val>
                                        </p:tav>
                                        <p:tav tm="100000">
                                          <p:val>
                                            <p:fltVal val="1"/>
                                          </p:val>
                                        </p:tav>
                                      </p:tavLst>
                                    </p:anim>
                                    <p:anim calcmode="lin" valueType="num">
                                      <p:cBhvr>
                                        <p:cTn id="18" dur="332" tmFilter="0, 0; 0.125,0.2665; 0.25,0.4; 0.375,0.465; 0.5,0.5;  0.625,0.535; 0.75,0.6; 0.875,0.7335; 1,1">
                                          <p:stCondLst>
                                            <p:cond delay="1324"/>
                                          </p:stCondLst>
                                        </p:cTn>
                                        <p:tgtEl>
                                          <p:spTgt spid="9"/>
                                        </p:tgtEl>
                                        <p:attrNameLst>
                                          <p:attrName>ppt_y</p:attrName>
                                        </p:attrNameLst>
                                      </p:cBhvr>
                                      <p:tavLst>
                                        <p:tav tm="0" fmla="#ppt_y-sin(pi*$)/27">
                                          <p:val>
                                            <p:fltVal val="0"/>
                                          </p:val>
                                        </p:tav>
                                        <p:tav tm="100000">
                                          <p:val>
                                            <p:fltVal val="1"/>
                                          </p:val>
                                        </p:tav>
                                      </p:tavLst>
                                    </p:anim>
                                    <p:anim calcmode="lin" valueType="num">
                                      <p:cBhvr>
                                        <p:cTn id="19" dur="164" tmFilter="0, 0; 0.125,0.2665; 0.25,0.4; 0.375,0.465; 0.5,0.5;  0.625,0.535; 0.75,0.6; 0.875,0.7335; 1,1">
                                          <p:stCondLst>
                                            <p:cond delay="1656"/>
                                          </p:stCondLst>
                                        </p:cTn>
                                        <p:tgtEl>
                                          <p:spTgt spid="9"/>
                                        </p:tgtEl>
                                        <p:attrNameLst>
                                          <p:attrName>ppt_y</p:attrName>
                                        </p:attrNameLst>
                                      </p:cBhvr>
                                      <p:tavLst>
                                        <p:tav tm="0" fmla="#ppt_y-sin(pi*$)/81">
                                          <p:val>
                                            <p:fltVal val="0"/>
                                          </p:val>
                                        </p:tav>
                                        <p:tav tm="100000">
                                          <p:val>
                                            <p:fltVal val="1"/>
                                          </p:val>
                                        </p:tav>
                                      </p:tavLst>
                                    </p:anim>
                                    <p:animScale>
                                      <p:cBhvr>
                                        <p:cTn id="20" dur="26">
                                          <p:stCondLst>
                                            <p:cond delay="650"/>
                                          </p:stCondLst>
                                        </p:cTn>
                                        <p:tgtEl>
                                          <p:spTgt spid="9"/>
                                        </p:tgtEl>
                                      </p:cBhvr>
                                      <p:to x="100000" y="60000"/>
                                    </p:animScale>
                                    <p:animScale>
                                      <p:cBhvr>
                                        <p:cTn id="21" dur="166" decel="50000">
                                          <p:stCondLst>
                                            <p:cond delay="676"/>
                                          </p:stCondLst>
                                        </p:cTn>
                                        <p:tgtEl>
                                          <p:spTgt spid="9"/>
                                        </p:tgtEl>
                                      </p:cBhvr>
                                      <p:to x="100000" y="100000"/>
                                    </p:animScale>
                                    <p:animScale>
                                      <p:cBhvr>
                                        <p:cTn id="22" dur="26">
                                          <p:stCondLst>
                                            <p:cond delay="1312"/>
                                          </p:stCondLst>
                                        </p:cTn>
                                        <p:tgtEl>
                                          <p:spTgt spid="9"/>
                                        </p:tgtEl>
                                      </p:cBhvr>
                                      <p:to x="100000" y="80000"/>
                                    </p:animScale>
                                    <p:animScale>
                                      <p:cBhvr>
                                        <p:cTn id="23" dur="166" decel="50000">
                                          <p:stCondLst>
                                            <p:cond delay="1338"/>
                                          </p:stCondLst>
                                        </p:cTn>
                                        <p:tgtEl>
                                          <p:spTgt spid="9"/>
                                        </p:tgtEl>
                                      </p:cBhvr>
                                      <p:to x="100000" y="100000"/>
                                    </p:animScale>
                                    <p:animScale>
                                      <p:cBhvr>
                                        <p:cTn id="24" dur="26">
                                          <p:stCondLst>
                                            <p:cond delay="1642"/>
                                          </p:stCondLst>
                                        </p:cTn>
                                        <p:tgtEl>
                                          <p:spTgt spid="9"/>
                                        </p:tgtEl>
                                      </p:cBhvr>
                                      <p:to x="100000" y="90000"/>
                                    </p:animScale>
                                    <p:animScale>
                                      <p:cBhvr>
                                        <p:cTn id="25" dur="166" decel="50000">
                                          <p:stCondLst>
                                            <p:cond delay="1668"/>
                                          </p:stCondLst>
                                        </p:cTn>
                                        <p:tgtEl>
                                          <p:spTgt spid="9"/>
                                        </p:tgtEl>
                                      </p:cBhvr>
                                      <p:to x="100000" y="100000"/>
                                    </p:animScale>
                                    <p:animScale>
                                      <p:cBhvr>
                                        <p:cTn id="26" dur="26">
                                          <p:stCondLst>
                                            <p:cond delay="1808"/>
                                          </p:stCondLst>
                                        </p:cTn>
                                        <p:tgtEl>
                                          <p:spTgt spid="9"/>
                                        </p:tgtEl>
                                      </p:cBhvr>
                                      <p:to x="100000" y="95000"/>
                                    </p:animScale>
                                    <p:animScale>
                                      <p:cBhvr>
                                        <p:cTn id="27" dur="166" decel="50000">
                                          <p:stCondLst>
                                            <p:cond delay="1834"/>
                                          </p:stCondLst>
                                        </p:cTn>
                                        <p:tgtEl>
                                          <p:spTgt spid="9"/>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Agenda</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r>
              <a:rPr lang="en-US" dirty="0"/>
              <a:t>Zero config/zero setup debugging</a:t>
            </a:r>
          </a:p>
          <a:p>
            <a:r>
              <a:rPr lang="en-US" dirty="0"/>
              <a:t>A look at the Debug pane</a:t>
            </a:r>
          </a:p>
          <a:p>
            <a:r>
              <a:rPr lang="en-US" dirty="0"/>
              <a:t>Pester/</a:t>
            </a:r>
            <a:r>
              <a:rPr lang="en-US" dirty="0" err="1"/>
              <a:t>psake</a:t>
            </a:r>
            <a:r>
              <a:rPr lang="en-US" dirty="0"/>
              <a:t>/</a:t>
            </a:r>
            <a:r>
              <a:rPr lang="en-US" dirty="0" err="1"/>
              <a:t>InvokeBuild</a:t>
            </a:r>
            <a:r>
              <a:rPr lang="en-US" dirty="0"/>
              <a:t> debugging</a:t>
            </a:r>
          </a:p>
          <a:p>
            <a:r>
              <a:rPr lang="en-US" dirty="0"/>
              <a:t>Dissect the </a:t>
            </a:r>
            <a:r>
              <a:rPr lang="en-US" dirty="0" err="1"/>
              <a:t>launch.json</a:t>
            </a:r>
            <a:r>
              <a:rPr lang="en-US" dirty="0"/>
              <a:t> (debug config)</a:t>
            </a:r>
          </a:p>
          <a:p>
            <a:r>
              <a:rPr lang="en-US" dirty="0"/>
              <a:t>Remote Development</a:t>
            </a:r>
          </a:p>
          <a:p>
            <a:r>
              <a:rPr lang="en-US" dirty="0"/>
              <a:t>Debugging C# cmdlets</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TylerLeonhardt</a:t>
            </a:r>
            <a:endParaRPr lang="en-US" dirty="0"/>
          </a:p>
        </p:txBody>
      </p:sp>
    </p:spTree>
    <p:extLst>
      <p:ext uri="{BB962C8B-B14F-4D97-AF65-F5344CB8AC3E}">
        <p14:creationId xmlns:p14="http://schemas.microsoft.com/office/powerpoint/2010/main" val="247773422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1000"/>
                                        <p:tgtEl>
                                          <p:spTgt spid="9">
                                            <p:txEl>
                                              <p:pRg st="0" end="0"/>
                                            </p:txEl>
                                          </p:spTgt>
                                        </p:tgtEl>
                                      </p:cBhvr>
                                    </p:animEffect>
                                    <p:anim calcmode="lin" valueType="num">
                                      <p:cBhvr>
                                        <p:cTn id="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xEl>
                                              <p:pRg st="1" end="1"/>
                                            </p:txEl>
                                          </p:spTgt>
                                        </p:tgtEl>
                                        <p:attrNameLst>
                                          <p:attrName>style.visibility</p:attrName>
                                        </p:attrNameLst>
                                      </p:cBhvr>
                                      <p:to>
                                        <p:strVal val="visible"/>
                                      </p:to>
                                    </p:set>
                                    <p:animEffect transition="in" filter="fade">
                                      <p:cBhvr>
                                        <p:cTn id="14" dur="1000"/>
                                        <p:tgtEl>
                                          <p:spTgt spid="9">
                                            <p:txEl>
                                              <p:pRg st="1" end="1"/>
                                            </p:txEl>
                                          </p:spTgt>
                                        </p:tgtEl>
                                      </p:cBhvr>
                                    </p:animEffect>
                                    <p:anim calcmode="lin" valueType="num">
                                      <p:cBhvr>
                                        <p:cTn id="15"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9">
                                            <p:txEl>
                                              <p:pRg st="2" end="2"/>
                                            </p:txEl>
                                          </p:spTgt>
                                        </p:tgtEl>
                                        <p:attrNameLst>
                                          <p:attrName>style.visibility</p:attrName>
                                        </p:attrNameLst>
                                      </p:cBhvr>
                                      <p:to>
                                        <p:strVal val="visible"/>
                                      </p:to>
                                    </p:set>
                                    <p:animEffect transition="in" filter="fade">
                                      <p:cBhvr>
                                        <p:cTn id="21" dur="1000"/>
                                        <p:tgtEl>
                                          <p:spTgt spid="9">
                                            <p:txEl>
                                              <p:pRg st="2" end="2"/>
                                            </p:txEl>
                                          </p:spTgt>
                                        </p:tgtEl>
                                      </p:cBhvr>
                                    </p:animEffect>
                                    <p:anim calcmode="lin" valueType="num">
                                      <p:cBhvr>
                                        <p:cTn id="22" dur="10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9">
                                            <p:txEl>
                                              <p:pRg st="3" end="3"/>
                                            </p:txEl>
                                          </p:spTgt>
                                        </p:tgtEl>
                                        <p:attrNameLst>
                                          <p:attrName>style.visibility</p:attrName>
                                        </p:attrNameLst>
                                      </p:cBhvr>
                                      <p:to>
                                        <p:strVal val="visible"/>
                                      </p:to>
                                    </p:set>
                                    <p:animEffect transition="in" filter="fade">
                                      <p:cBhvr>
                                        <p:cTn id="28" dur="1000"/>
                                        <p:tgtEl>
                                          <p:spTgt spid="9">
                                            <p:txEl>
                                              <p:pRg st="3" end="3"/>
                                            </p:txEl>
                                          </p:spTgt>
                                        </p:tgtEl>
                                      </p:cBhvr>
                                    </p:animEffect>
                                    <p:anim calcmode="lin" valueType="num">
                                      <p:cBhvr>
                                        <p:cTn id="29" dur="1000" fill="hold"/>
                                        <p:tgtEl>
                                          <p:spTgt spid="9">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9">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9">
                                            <p:txEl>
                                              <p:pRg st="4" end="4"/>
                                            </p:txEl>
                                          </p:spTgt>
                                        </p:tgtEl>
                                        <p:attrNameLst>
                                          <p:attrName>style.visibility</p:attrName>
                                        </p:attrNameLst>
                                      </p:cBhvr>
                                      <p:to>
                                        <p:strVal val="visible"/>
                                      </p:to>
                                    </p:set>
                                    <p:animEffect transition="in" filter="fade">
                                      <p:cBhvr>
                                        <p:cTn id="35" dur="1000"/>
                                        <p:tgtEl>
                                          <p:spTgt spid="9">
                                            <p:txEl>
                                              <p:pRg st="4" end="4"/>
                                            </p:txEl>
                                          </p:spTgt>
                                        </p:tgtEl>
                                      </p:cBhvr>
                                    </p:animEffect>
                                    <p:anim calcmode="lin" valueType="num">
                                      <p:cBhvr>
                                        <p:cTn id="36" dur="1000" fill="hold"/>
                                        <p:tgtEl>
                                          <p:spTgt spid="9">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9">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9">
                                            <p:txEl>
                                              <p:pRg st="5" end="5"/>
                                            </p:txEl>
                                          </p:spTgt>
                                        </p:tgtEl>
                                        <p:attrNameLst>
                                          <p:attrName>style.visibility</p:attrName>
                                        </p:attrNameLst>
                                      </p:cBhvr>
                                      <p:to>
                                        <p:strVal val="visible"/>
                                      </p:to>
                                    </p:set>
                                    <p:animEffect transition="in" filter="fade">
                                      <p:cBhvr>
                                        <p:cTn id="42" dur="1000"/>
                                        <p:tgtEl>
                                          <p:spTgt spid="9">
                                            <p:txEl>
                                              <p:pRg st="5" end="5"/>
                                            </p:txEl>
                                          </p:spTgt>
                                        </p:tgtEl>
                                      </p:cBhvr>
                                    </p:animEffect>
                                    <p:anim calcmode="lin" valueType="num">
                                      <p:cBhvr>
                                        <p:cTn id="43" dur="1000" fill="hold"/>
                                        <p:tgtEl>
                                          <p:spTgt spid="9">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9">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Zero config/zero setup debugging</a:t>
            </a:r>
          </a:p>
          <a:p>
            <a:r>
              <a:rPr lang="en-US" dirty="0"/>
              <a:t>&amp;</a:t>
            </a:r>
          </a:p>
          <a:p>
            <a:r>
              <a:rPr lang="en-US" dirty="0"/>
              <a:t>A look at the Debug pane</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TylerLeonhardt</a:t>
            </a:r>
            <a:endParaRPr lang="en-US" dirty="0"/>
          </a:p>
        </p:txBody>
      </p:sp>
    </p:spTree>
    <p:extLst>
      <p:ext uri="{BB962C8B-B14F-4D97-AF65-F5344CB8AC3E}">
        <p14:creationId xmlns:p14="http://schemas.microsoft.com/office/powerpoint/2010/main" val="43798145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0FF64670-FF6E-5449-B867-A326694B8A92}"/>
              </a:ext>
            </a:extLst>
          </p:cNvPr>
          <p:cNvSpPr>
            <a:spLocks noGrp="1"/>
          </p:cNvSpPr>
          <p:nvPr>
            <p:ph type="subTitle" idx="1"/>
          </p:nvPr>
        </p:nvSpPr>
        <p:spPr/>
        <p:txBody>
          <a:bodyPr/>
          <a:lstStyle/>
          <a:p>
            <a:r>
              <a:rPr lang="en-US" dirty="0"/>
              <a:t>Debugging Pester tests</a:t>
            </a:r>
          </a:p>
        </p:txBody>
      </p:sp>
      <p:sp>
        <p:nvSpPr>
          <p:cNvPr id="3" name="Footer Placeholder 2">
            <a:extLst>
              <a:ext uri="{FF2B5EF4-FFF2-40B4-BE49-F238E27FC236}">
                <a16:creationId xmlns:a16="http://schemas.microsoft.com/office/drawing/2014/main" id="{CB36292B-8944-B34F-9004-2ACAB6AC1E50}"/>
              </a:ext>
            </a:extLst>
          </p:cNvPr>
          <p:cNvSpPr>
            <a:spLocks noGrp="1"/>
          </p:cNvSpPr>
          <p:nvPr>
            <p:ph type="ftr" sz="quarter" idx="11"/>
          </p:nvPr>
        </p:nvSpPr>
        <p:spPr/>
        <p:txBody>
          <a:bodyPr/>
          <a:lstStyle/>
          <a:p>
            <a:r>
              <a:rPr lang="en-US"/>
              <a:t>TylerLeonhardt</a:t>
            </a:r>
          </a:p>
        </p:txBody>
      </p:sp>
      <p:sp>
        <p:nvSpPr>
          <p:cNvPr id="4" name="TextBox 3">
            <a:extLst>
              <a:ext uri="{FF2B5EF4-FFF2-40B4-BE49-F238E27FC236}">
                <a16:creationId xmlns:a16="http://schemas.microsoft.com/office/drawing/2014/main" id="{C9868259-C391-0D4F-81BA-A9BD2F8EC481}"/>
              </a:ext>
            </a:extLst>
          </p:cNvPr>
          <p:cNvSpPr txBox="1"/>
          <p:nvPr/>
        </p:nvSpPr>
        <p:spPr>
          <a:xfrm>
            <a:off x="2379306" y="1875452"/>
            <a:ext cx="857927" cy="584775"/>
          </a:xfrm>
          <a:prstGeom prst="rect">
            <a:avLst/>
          </a:prstGeom>
          <a:noFill/>
        </p:spPr>
        <p:txBody>
          <a:bodyPr wrap="none" rtlCol="0">
            <a:spAutoFit/>
          </a:bodyPr>
          <a:lstStyle/>
          <a:p>
            <a:r>
              <a:rPr lang="en-US" sz="3200" dirty="0"/>
              <a:t>-ISH</a:t>
            </a:r>
          </a:p>
        </p:txBody>
      </p:sp>
    </p:spTree>
    <p:extLst>
      <p:ext uri="{BB962C8B-B14F-4D97-AF65-F5344CB8AC3E}">
        <p14:creationId xmlns:p14="http://schemas.microsoft.com/office/powerpoint/2010/main" val="295658430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Online Media 4" descr="PesterRunDebug">
            <a:hlinkClick r:id="" action="ppaction://media"/>
            <a:extLst>
              <a:ext uri="{FF2B5EF4-FFF2-40B4-BE49-F238E27FC236}">
                <a16:creationId xmlns:a16="http://schemas.microsoft.com/office/drawing/2014/main" id="{A0A4E6C5-6025-8746-9792-C0B4D9C0AFD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09600" y="0"/>
            <a:ext cx="10972800" cy="6858000"/>
          </a:xfrm>
          <a:prstGeom prst="rect">
            <a:avLst/>
          </a:prstGeom>
        </p:spPr>
      </p:pic>
    </p:spTree>
    <p:extLst>
      <p:ext uri="{BB962C8B-B14F-4D97-AF65-F5344CB8AC3E}">
        <p14:creationId xmlns:p14="http://schemas.microsoft.com/office/powerpoint/2010/main" val="331998011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76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B3B9B5"/>
        </a:solidFill>
        <a:effectLst/>
      </p:bgPr>
    </p:bg>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0FF64670-FF6E-5449-B867-A326694B8A92}"/>
              </a:ext>
            </a:extLst>
          </p:cNvPr>
          <p:cNvSpPr>
            <a:spLocks noGrp="1"/>
          </p:cNvSpPr>
          <p:nvPr>
            <p:ph type="subTitle" idx="1"/>
          </p:nvPr>
        </p:nvSpPr>
        <p:spPr/>
        <p:txBody>
          <a:bodyPr/>
          <a:lstStyle/>
          <a:p>
            <a:r>
              <a:rPr lang="en-US" dirty="0"/>
              <a:t>Debugging </a:t>
            </a:r>
            <a:r>
              <a:rPr lang="en-US" dirty="0" err="1"/>
              <a:t>psake</a:t>
            </a:r>
            <a:r>
              <a:rPr lang="en-US" dirty="0"/>
              <a:t> or </a:t>
            </a:r>
            <a:r>
              <a:rPr lang="en-US" dirty="0" err="1"/>
              <a:t>InvokeBuild</a:t>
            </a:r>
            <a:r>
              <a:rPr lang="en-US" dirty="0"/>
              <a:t> tasks</a:t>
            </a:r>
          </a:p>
        </p:txBody>
      </p:sp>
      <p:sp>
        <p:nvSpPr>
          <p:cNvPr id="3" name="Footer Placeholder 2">
            <a:extLst>
              <a:ext uri="{FF2B5EF4-FFF2-40B4-BE49-F238E27FC236}">
                <a16:creationId xmlns:a16="http://schemas.microsoft.com/office/drawing/2014/main" id="{CB36292B-8944-B34F-9004-2ACAB6AC1E50}"/>
              </a:ext>
            </a:extLst>
          </p:cNvPr>
          <p:cNvSpPr>
            <a:spLocks noGrp="1"/>
          </p:cNvSpPr>
          <p:nvPr>
            <p:ph type="ftr" sz="quarter" idx="11"/>
          </p:nvPr>
        </p:nvSpPr>
        <p:spPr/>
        <p:txBody>
          <a:bodyPr/>
          <a:lstStyle/>
          <a:p>
            <a:r>
              <a:rPr lang="en-US"/>
              <a:t>TylerLeonhardt</a:t>
            </a:r>
          </a:p>
        </p:txBody>
      </p:sp>
    </p:spTree>
    <p:extLst>
      <p:ext uri="{BB962C8B-B14F-4D97-AF65-F5344CB8AC3E}">
        <p14:creationId xmlns:p14="http://schemas.microsoft.com/office/powerpoint/2010/main" val="1331291637"/>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B3B9B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F69C5-D541-7D4B-92ED-5A89E8D9BB3F}"/>
              </a:ext>
            </a:extLst>
          </p:cNvPr>
          <p:cNvSpPr>
            <a:spLocks noGrp="1"/>
          </p:cNvSpPr>
          <p:nvPr>
            <p:ph type="title"/>
          </p:nvPr>
        </p:nvSpPr>
        <p:spPr>
          <a:xfrm>
            <a:off x="648929" y="629266"/>
            <a:ext cx="3651467" cy="1676603"/>
          </a:xfrm>
        </p:spPr>
        <p:txBody>
          <a:bodyPr>
            <a:normAutofit/>
          </a:bodyPr>
          <a:lstStyle/>
          <a:p>
            <a:r>
              <a:rPr lang="en-US" dirty="0"/>
              <a:t>Dissect the </a:t>
            </a:r>
            <a:r>
              <a:rPr lang="en-US" dirty="0" err="1"/>
              <a:t>launch.json</a:t>
            </a:r>
            <a:endParaRPr lang="en-US" dirty="0"/>
          </a:p>
        </p:txBody>
      </p:sp>
      <p:sp>
        <p:nvSpPr>
          <p:cNvPr id="11" name="Content Placeholder 10">
            <a:extLst>
              <a:ext uri="{FF2B5EF4-FFF2-40B4-BE49-F238E27FC236}">
                <a16:creationId xmlns:a16="http://schemas.microsoft.com/office/drawing/2014/main" id="{AAEEF678-AA7F-DC4D-8F0E-25313AD9A467}"/>
              </a:ext>
            </a:extLst>
          </p:cNvPr>
          <p:cNvSpPr>
            <a:spLocks noGrp="1"/>
          </p:cNvSpPr>
          <p:nvPr>
            <p:ph idx="1"/>
          </p:nvPr>
        </p:nvSpPr>
        <p:spPr>
          <a:xfrm>
            <a:off x="648931" y="2438400"/>
            <a:ext cx="3651466" cy="3785419"/>
          </a:xfrm>
        </p:spPr>
        <p:txBody>
          <a:bodyPr>
            <a:normAutofit/>
          </a:bodyPr>
          <a:lstStyle/>
          <a:p>
            <a:r>
              <a:rPr lang="en-US" sz="1800" dirty="0"/>
              <a:t>Sits in the .</a:t>
            </a:r>
            <a:r>
              <a:rPr lang="en-US" sz="1800" dirty="0" err="1"/>
              <a:t>vscode</a:t>
            </a:r>
            <a:r>
              <a:rPr lang="en-US" sz="1800" dirty="0"/>
              <a:t> folder at the root of your workspace.</a:t>
            </a:r>
          </a:p>
          <a:p>
            <a:endParaRPr lang="en-US" sz="1800" dirty="0"/>
          </a:p>
          <a:p>
            <a:r>
              <a:rPr lang="en-US" sz="1800" dirty="0"/>
              <a:t>Contains an array of “launch configs” that control the behavior of the debugger.</a:t>
            </a:r>
          </a:p>
        </p:txBody>
      </p:sp>
      <p:sp>
        <p:nvSpPr>
          <p:cNvPr id="4" name="Footer Placeholder 3">
            <a:extLst>
              <a:ext uri="{FF2B5EF4-FFF2-40B4-BE49-F238E27FC236}">
                <a16:creationId xmlns:a16="http://schemas.microsoft.com/office/drawing/2014/main" id="{FFB430F3-CB8F-7E4A-9AE3-640D42569605}"/>
              </a:ext>
            </a:extLst>
          </p:cNvPr>
          <p:cNvSpPr>
            <a:spLocks noGrp="1"/>
          </p:cNvSpPr>
          <p:nvPr>
            <p:ph type="ftr" sz="quarter" idx="11"/>
          </p:nvPr>
        </p:nvSpPr>
        <p:spPr>
          <a:xfrm>
            <a:off x="648929" y="6356350"/>
            <a:ext cx="3651466" cy="365125"/>
          </a:xfrm>
        </p:spPr>
        <p:txBody>
          <a:bodyPr>
            <a:normAutofit/>
          </a:bodyPr>
          <a:lstStyle/>
          <a:p>
            <a:pPr>
              <a:lnSpc>
                <a:spcPct val="90000"/>
              </a:lnSpc>
              <a:spcAft>
                <a:spcPts val="600"/>
              </a:spcAft>
            </a:pPr>
            <a:r>
              <a:rPr lang="en-US" dirty="0"/>
              <a:t>TylerLeonhardt</a:t>
            </a:r>
          </a:p>
        </p:txBody>
      </p:sp>
      <p:pic>
        <p:nvPicPr>
          <p:cNvPr id="8" name="Content Placeholder 5">
            <a:extLst>
              <a:ext uri="{FF2B5EF4-FFF2-40B4-BE49-F238E27FC236}">
                <a16:creationId xmlns:a16="http://schemas.microsoft.com/office/drawing/2014/main" id="{E78B4A25-0F5F-F44A-9D98-78B62771885E}"/>
              </a:ext>
            </a:extLst>
          </p:cNvPr>
          <p:cNvPicPr>
            <a:picLocks noChangeAspect="1"/>
          </p:cNvPicPr>
          <p:nvPr/>
        </p:nvPicPr>
        <p:blipFill rotWithShape="1">
          <a:blip r:embed="rId3">
            <a:extLst>
              <a:ext uri="{28A0092B-C50C-407E-A947-70E740481C1C}">
                <a14:useLocalDpi xmlns:a14="http://schemas.microsoft.com/office/drawing/2010/main" val="0"/>
              </a:ext>
            </a:extLst>
          </a:blip>
          <a:srcRect t="14845" r="2" b="11155"/>
          <a:stretch/>
        </p:blipFill>
        <p:spPr>
          <a:xfrm>
            <a:off x="4639056" y="10"/>
            <a:ext cx="7552944" cy="6857990"/>
          </a:xfrm>
          <a:prstGeom prst="rect">
            <a:avLst/>
          </a:prstGeom>
          <a:effectLst/>
        </p:spPr>
      </p:pic>
    </p:spTree>
    <p:extLst>
      <p:ext uri="{BB962C8B-B14F-4D97-AF65-F5344CB8AC3E}">
        <p14:creationId xmlns:p14="http://schemas.microsoft.com/office/powerpoint/2010/main" val="31318974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1000"/>
                                        <p:tgtEl>
                                          <p:spTgt spid="11">
                                            <p:txEl>
                                              <p:pRg st="0" end="0"/>
                                            </p:txEl>
                                          </p:spTgt>
                                        </p:tgtEl>
                                      </p:cBhvr>
                                    </p:animEffect>
                                    <p:anim calcmode="lin" valueType="num">
                                      <p:cBhvr>
                                        <p:cTn id="8"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1">
                                            <p:txEl>
                                              <p:pRg st="2" end="2"/>
                                            </p:txEl>
                                          </p:spTgt>
                                        </p:tgtEl>
                                        <p:attrNameLst>
                                          <p:attrName>style.visibility</p:attrName>
                                        </p:attrNameLst>
                                      </p:cBhvr>
                                      <p:to>
                                        <p:strVal val="visible"/>
                                      </p:to>
                                    </p:set>
                                    <p:animEffect transition="in" filter="fade">
                                      <p:cBhvr>
                                        <p:cTn id="14" dur="1000"/>
                                        <p:tgtEl>
                                          <p:spTgt spid="11">
                                            <p:txEl>
                                              <p:pRg st="2" end="2"/>
                                            </p:txEl>
                                          </p:spTgt>
                                        </p:tgtEl>
                                      </p:cBhvr>
                                    </p:animEffect>
                                    <p:anim calcmode="lin" valueType="num">
                                      <p:cBhvr>
                                        <p:cTn id="15" dur="1000" fill="hold"/>
                                        <p:tgtEl>
                                          <p:spTgt spid="11">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11">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B3B9B5"/>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157EDD68-275C-854B-A530-6B0CE3B7F1F2}"/>
              </a:ext>
            </a:extLst>
          </p:cNvPr>
          <p:cNvSpPr>
            <a:spLocks noGrp="1"/>
          </p:cNvSpPr>
          <p:nvPr>
            <p:ph type="title"/>
          </p:nvPr>
        </p:nvSpPr>
        <p:spPr>
          <a:xfrm>
            <a:off x="648929" y="629266"/>
            <a:ext cx="3651467" cy="1676603"/>
          </a:xfrm>
        </p:spPr>
        <p:txBody>
          <a:bodyPr>
            <a:normAutofit/>
          </a:bodyPr>
          <a:lstStyle/>
          <a:p>
            <a:r>
              <a:rPr lang="en-US" dirty="0"/>
              <a:t>Sample </a:t>
            </a:r>
            <a:r>
              <a:rPr lang="en-US" dirty="0" err="1"/>
              <a:t>launch.json</a:t>
            </a:r>
            <a:endParaRPr lang="en-US" dirty="0"/>
          </a:p>
        </p:txBody>
      </p:sp>
      <p:sp>
        <p:nvSpPr>
          <p:cNvPr id="11" name="Content Placeholder 2">
            <a:extLst>
              <a:ext uri="{FF2B5EF4-FFF2-40B4-BE49-F238E27FC236}">
                <a16:creationId xmlns:a16="http://schemas.microsoft.com/office/drawing/2014/main" id="{9CE4A0BE-B399-6C43-AAE3-05145DBB9715}"/>
              </a:ext>
            </a:extLst>
          </p:cNvPr>
          <p:cNvSpPr>
            <a:spLocks noGrp="1"/>
          </p:cNvSpPr>
          <p:nvPr>
            <p:ph idx="1"/>
          </p:nvPr>
        </p:nvSpPr>
        <p:spPr>
          <a:xfrm>
            <a:off x="648931" y="2438400"/>
            <a:ext cx="3651466" cy="3785419"/>
          </a:xfrm>
        </p:spPr>
        <p:txBody>
          <a:bodyPr>
            <a:normAutofit/>
          </a:bodyPr>
          <a:lstStyle/>
          <a:p>
            <a:r>
              <a:rPr lang="en-US" sz="1800" dirty="0"/>
              <a:t>Key takeaways:</a:t>
            </a:r>
          </a:p>
          <a:p>
            <a:r>
              <a:rPr lang="en-US" sz="1800" dirty="0"/>
              <a:t>“request” property – can be either “launch” or “attach”</a:t>
            </a:r>
          </a:p>
          <a:p>
            <a:endParaRPr lang="en-US" sz="1800" dirty="0"/>
          </a:p>
          <a:p>
            <a:r>
              <a:rPr lang="en-US" sz="1800" dirty="0"/>
              <a:t>“type” property – must be PowerShell</a:t>
            </a:r>
          </a:p>
          <a:p>
            <a:endParaRPr lang="en-US" sz="1800" dirty="0"/>
          </a:p>
          <a:p>
            <a:r>
              <a:rPr lang="en-US" sz="1800" dirty="0"/>
              <a:t>Most properties are optional.</a:t>
            </a:r>
          </a:p>
        </p:txBody>
      </p:sp>
      <p:pic>
        <p:nvPicPr>
          <p:cNvPr id="6" name="Picture 5">
            <a:extLst>
              <a:ext uri="{FF2B5EF4-FFF2-40B4-BE49-F238E27FC236}">
                <a16:creationId xmlns:a16="http://schemas.microsoft.com/office/drawing/2014/main" id="{7A2982E4-1F48-AF4C-8A33-F52B0B81249D}"/>
              </a:ext>
            </a:extLst>
          </p:cNvPr>
          <p:cNvPicPr>
            <a:picLocks noChangeAspect="1"/>
          </p:cNvPicPr>
          <p:nvPr/>
        </p:nvPicPr>
        <p:blipFill rotWithShape="1">
          <a:blip r:embed="rId3"/>
          <a:srcRect l="4916" r="3400" b="2"/>
          <a:stretch/>
        </p:blipFill>
        <p:spPr>
          <a:xfrm>
            <a:off x="4639056" y="10"/>
            <a:ext cx="7552944" cy="6857990"/>
          </a:xfrm>
          <a:prstGeom prst="rect">
            <a:avLst/>
          </a:prstGeom>
          <a:effectLst/>
        </p:spPr>
      </p:pic>
    </p:spTree>
    <p:extLst>
      <p:ext uri="{BB962C8B-B14F-4D97-AF65-F5344CB8AC3E}">
        <p14:creationId xmlns:p14="http://schemas.microsoft.com/office/powerpoint/2010/main" val="41439983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1000"/>
                                        <p:tgtEl>
                                          <p:spTgt spid="11">
                                            <p:txEl>
                                              <p:pRg st="0" end="0"/>
                                            </p:txEl>
                                          </p:spTgt>
                                        </p:tgtEl>
                                      </p:cBhvr>
                                    </p:animEffect>
                                    <p:anim calcmode="lin" valueType="num">
                                      <p:cBhvr>
                                        <p:cTn id="8"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1">
                                            <p:txEl>
                                              <p:pRg st="1" end="1"/>
                                            </p:txEl>
                                          </p:spTgt>
                                        </p:tgtEl>
                                        <p:attrNameLst>
                                          <p:attrName>style.visibility</p:attrName>
                                        </p:attrNameLst>
                                      </p:cBhvr>
                                      <p:to>
                                        <p:strVal val="visible"/>
                                      </p:to>
                                    </p:set>
                                    <p:animEffect transition="in" filter="fade">
                                      <p:cBhvr>
                                        <p:cTn id="14" dur="1000"/>
                                        <p:tgtEl>
                                          <p:spTgt spid="11">
                                            <p:txEl>
                                              <p:pRg st="1" end="1"/>
                                            </p:txEl>
                                          </p:spTgt>
                                        </p:tgtEl>
                                      </p:cBhvr>
                                    </p:animEffect>
                                    <p:anim calcmode="lin" valueType="num">
                                      <p:cBhvr>
                                        <p:cTn id="15" dur="1000" fill="hold"/>
                                        <p:tgtEl>
                                          <p:spTgt spid="11">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1">
                                            <p:txEl>
                                              <p:pRg st="3" end="3"/>
                                            </p:txEl>
                                          </p:spTgt>
                                        </p:tgtEl>
                                        <p:attrNameLst>
                                          <p:attrName>style.visibility</p:attrName>
                                        </p:attrNameLst>
                                      </p:cBhvr>
                                      <p:to>
                                        <p:strVal val="visible"/>
                                      </p:to>
                                    </p:set>
                                    <p:animEffect transition="in" filter="fade">
                                      <p:cBhvr>
                                        <p:cTn id="21" dur="1000"/>
                                        <p:tgtEl>
                                          <p:spTgt spid="11">
                                            <p:txEl>
                                              <p:pRg st="3" end="3"/>
                                            </p:txEl>
                                          </p:spTgt>
                                        </p:tgtEl>
                                      </p:cBhvr>
                                    </p:animEffect>
                                    <p:anim calcmode="lin" valueType="num">
                                      <p:cBhvr>
                                        <p:cTn id="22" dur="1000" fill="hold"/>
                                        <p:tgtEl>
                                          <p:spTgt spid="11">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11">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1">
                                            <p:txEl>
                                              <p:pRg st="5" end="5"/>
                                            </p:txEl>
                                          </p:spTgt>
                                        </p:tgtEl>
                                        <p:attrNameLst>
                                          <p:attrName>style.visibility</p:attrName>
                                        </p:attrNameLst>
                                      </p:cBhvr>
                                      <p:to>
                                        <p:strVal val="visible"/>
                                      </p:to>
                                    </p:set>
                                    <p:animEffect transition="in" filter="fade">
                                      <p:cBhvr>
                                        <p:cTn id="28" dur="1000"/>
                                        <p:tgtEl>
                                          <p:spTgt spid="11">
                                            <p:txEl>
                                              <p:pRg st="5" end="5"/>
                                            </p:txEl>
                                          </p:spTgt>
                                        </p:tgtEl>
                                      </p:cBhvr>
                                    </p:animEffect>
                                    <p:anim calcmode="lin" valueType="num">
                                      <p:cBhvr>
                                        <p:cTn id="29" dur="1000" fill="hold"/>
                                        <p:tgtEl>
                                          <p:spTgt spid="11">
                                            <p:txEl>
                                              <p:pRg st="5" end="5"/>
                                            </p:txEl>
                                          </p:spTgt>
                                        </p:tgtEl>
                                        <p:attrNameLst>
                                          <p:attrName>ppt_x</p:attrName>
                                        </p:attrNameLst>
                                      </p:cBhvr>
                                      <p:tavLst>
                                        <p:tav tm="0">
                                          <p:val>
                                            <p:strVal val="#ppt_x"/>
                                          </p:val>
                                        </p:tav>
                                        <p:tav tm="100000">
                                          <p:val>
                                            <p:strVal val="#ppt_x"/>
                                          </p:val>
                                        </p:tav>
                                      </p:tavLst>
                                    </p:anim>
                                    <p:anim calcmode="lin" valueType="num">
                                      <p:cBhvr>
                                        <p:cTn id="30" dur="1000" fill="hold"/>
                                        <p:tgtEl>
                                          <p:spTgt spid="11">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B3B9B5"/>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4C608BEB-860E-4094-8511-78603564A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9050"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C370BC5-846F-2741-BD94-7A9D5B057DB6}"/>
              </a:ext>
            </a:extLst>
          </p:cNvPr>
          <p:cNvSpPr>
            <a:spLocks noGrp="1"/>
          </p:cNvSpPr>
          <p:nvPr>
            <p:ph type="title"/>
          </p:nvPr>
        </p:nvSpPr>
        <p:spPr>
          <a:xfrm>
            <a:off x="838200" y="1412488"/>
            <a:ext cx="2899189" cy="4363844"/>
          </a:xfrm>
        </p:spPr>
        <p:txBody>
          <a:bodyPr anchor="t">
            <a:normAutofit/>
          </a:bodyPr>
          <a:lstStyle/>
          <a:p>
            <a:r>
              <a:rPr lang="en-US" sz="4000">
                <a:solidFill>
                  <a:srgbClr val="FFFFFF"/>
                </a:solidFill>
              </a:rPr>
              <a:t>Launch vs. Attach</a:t>
            </a:r>
          </a:p>
        </p:txBody>
      </p:sp>
      <p:sp>
        <p:nvSpPr>
          <p:cNvPr id="3" name="Content Placeholder 2">
            <a:extLst>
              <a:ext uri="{FF2B5EF4-FFF2-40B4-BE49-F238E27FC236}">
                <a16:creationId xmlns:a16="http://schemas.microsoft.com/office/drawing/2014/main" id="{D9EC2CA2-167F-224D-84B5-72E316DBDC78}"/>
              </a:ext>
            </a:extLst>
          </p:cNvPr>
          <p:cNvSpPr>
            <a:spLocks noGrp="1"/>
          </p:cNvSpPr>
          <p:nvPr>
            <p:ph sz="half" idx="1"/>
          </p:nvPr>
        </p:nvSpPr>
        <p:spPr>
          <a:xfrm>
            <a:off x="4380855" y="1412489"/>
            <a:ext cx="3427283" cy="4363844"/>
          </a:xfrm>
        </p:spPr>
        <p:txBody>
          <a:bodyPr>
            <a:normAutofit/>
          </a:bodyPr>
          <a:lstStyle/>
          <a:p>
            <a:r>
              <a:rPr lang="en-US" sz="2000" dirty="0"/>
              <a:t>Launch:</a:t>
            </a:r>
          </a:p>
          <a:p>
            <a:endParaRPr lang="en-US" sz="2000" dirty="0"/>
          </a:p>
          <a:p>
            <a:r>
              <a:rPr lang="en-US" sz="2000" dirty="0"/>
              <a:t>Run </a:t>
            </a:r>
            <a:r>
              <a:rPr lang="en-US" sz="2000" i="1" dirty="0"/>
              <a:t>something</a:t>
            </a:r>
            <a:r>
              <a:rPr lang="en-US" sz="2000" dirty="0"/>
              <a:t> in the current PowerShell Integrated Console (or start a new PowerShell console).</a:t>
            </a:r>
          </a:p>
        </p:txBody>
      </p:sp>
      <p:cxnSp>
        <p:nvCxnSpPr>
          <p:cNvPr id="38" name="Straight Connector 37">
            <a:extLst>
              <a:ext uri="{FF2B5EF4-FFF2-40B4-BE49-F238E27FC236}">
                <a16:creationId xmlns:a16="http://schemas.microsoft.com/office/drawing/2014/main" id="{1F16A8D4-FE87-4604-88B2-394B5D1EB4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9871" y="1412488"/>
            <a:ext cx="0" cy="36576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8D07EDF2-C082-8649-B636-C8448F3BB1EE}"/>
              </a:ext>
            </a:extLst>
          </p:cNvPr>
          <p:cNvSpPr>
            <a:spLocks noGrp="1"/>
          </p:cNvSpPr>
          <p:nvPr>
            <p:ph sz="half" idx="2"/>
          </p:nvPr>
        </p:nvSpPr>
        <p:spPr>
          <a:xfrm>
            <a:off x="8451604" y="1412489"/>
            <a:ext cx="3197701" cy="4363844"/>
          </a:xfrm>
        </p:spPr>
        <p:txBody>
          <a:bodyPr>
            <a:normAutofit/>
          </a:bodyPr>
          <a:lstStyle/>
          <a:p>
            <a:r>
              <a:rPr lang="en-US" sz="2000" dirty="0"/>
              <a:t>Attach:</a:t>
            </a:r>
          </a:p>
          <a:p>
            <a:endParaRPr lang="en-US" sz="2000" dirty="0"/>
          </a:p>
          <a:p>
            <a:r>
              <a:rPr lang="en-US" sz="2000" dirty="0"/>
              <a:t>Debug a PowerShell </a:t>
            </a:r>
            <a:r>
              <a:rPr lang="en-US" sz="2000"/>
              <a:t>runspace</a:t>
            </a:r>
            <a:r>
              <a:rPr lang="en-US" sz="2000" dirty="0"/>
              <a:t> (either in the current process or another PowerShell process).</a:t>
            </a:r>
          </a:p>
        </p:txBody>
      </p:sp>
      <p:sp>
        <p:nvSpPr>
          <p:cNvPr id="5" name="Footer Placeholder 4">
            <a:extLst>
              <a:ext uri="{FF2B5EF4-FFF2-40B4-BE49-F238E27FC236}">
                <a16:creationId xmlns:a16="http://schemas.microsoft.com/office/drawing/2014/main" id="{F3F15C51-5F9D-9849-BAED-D2A976FFC4C6}"/>
              </a:ext>
            </a:extLst>
          </p:cNvPr>
          <p:cNvSpPr>
            <a:spLocks noGrp="1"/>
          </p:cNvSpPr>
          <p:nvPr>
            <p:ph type="ftr" sz="quarter" idx="11"/>
          </p:nvPr>
        </p:nvSpPr>
        <p:spPr>
          <a:xfrm>
            <a:off x="4380854" y="6356350"/>
            <a:ext cx="4059047" cy="365125"/>
          </a:xfrm>
        </p:spPr>
        <p:txBody>
          <a:bodyPr>
            <a:normAutofit/>
          </a:bodyPr>
          <a:lstStyle/>
          <a:p>
            <a:pPr>
              <a:lnSpc>
                <a:spcPct val="90000"/>
              </a:lnSpc>
              <a:spcAft>
                <a:spcPts val="600"/>
              </a:spcAft>
            </a:pPr>
            <a:r>
              <a:rPr lang="en-US"/>
              <a:t>TylerLeonhardt</a:t>
            </a:r>
          </a:p>
        </p:txBody>
      </p:sp>
      <p:sp>
        <p:nvSpPr>
          <p:cNvPr id="6" name="TextBox 5">
            <a:extLst>
              <a:ext uri="{FF2B5EF4-FFF2-40B4-BE49-F238E27FC236}">
                <a16:creationId xmlns:a16="http://schemas.microsoft.com/office/drawing/2014/main" id="{C88DDA24-DAAC-D948-8A01-8D2FFEA82CEB}"/>
              </a:ext>
            </a:extLst>
          </p:cNvPr>
          <p:cNvSpPr txBox="1"/>
          <p:nvPr/>
        </p:nvSpPr>
        <p:spPr>
          <a:xfrm>
            <a:off x="2625811" y="622162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643987914"/>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TylerLeonhardt</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5</a:t>
            </a:r>
          </a:p>
        </p:txBody>
      </p:sp>
      <p:sp>
        <p:nvSpPr>
          <p:cNvPr id="5" name="Textfeld 4">
            <a:extLst>
              <a:ext uri="{FF2B5EF4-FFF2-40B4-BE49-F238E27FC236}">
                <a16:creationId xmlns:a16="http://schemas.microsoft.com/office/drawing/2014/main" id="{73B55529-2D1C-4F62-A77C-DAEBD0A0D657}"/>
              </a:ext>
            </a:extLst>
          </p:cNvPr>
          <p:cNvSpPr txBox="1"/>
          <p:nvPr/>
        </p:nvSpPr>
        <p:spPr>
          <a:xfrm>
            <a:off x="1208314" y="5535386"/>
            <a:ext cx="9976757" cy="553998"/>
          </a:xfrm>
          <a:prstGeom prst="rect">
            <a:avLst/>
          </a:prstGeom>
          <a:noFill/>
        </p:spPr>
        <p:txBody>
          <a:bodyPr wrap="square" rtlCol="0">
            <a:spAutoFit/>
          </a:bodyPr>
          <a:lstStyle/>
          <a:p>
            <a:pPr algn="ctr"/>
            <a:r>
              <a:rPr lang="de-DE" sz="3000" dirty="0">
                <a:solidFill>
                  <a:srgbClr val="FFC000"/>
                </a:solidFill>
                <a:latin typeface="Segoe UI" panose="020B0502040204020203" pitchFamily="34" charset="0"/>
                <a:cs typeface="Segoe UI" panose="020B0502040204020203" pitchFamily="34" charset="0"/>
              </a:rPr>
              <a:t>Video </a:t>
            </a:r>
            <a:r>
              <a:rPr lang="de-DE" sz="3000" dirty="0" err="1">
                <a:solidFill>
                  <a:srgbClr val="FFC000"/>
                </a:solidFill>
                <a:latin typeface="Segoe UI" panose="020B0502040204020203" pitchFamily="34" charset="0"/>
                <a:cs typeface="Segoe UI" panose="020B0502040204020203" pitchFamily="34" charset="0"/>
              </a:rPr>
              <a:t>operator</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did</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you</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start</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the</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recording</a:t>
            </a:r>
            <a:r>
              <a:rPr lang="de-DE" sz="3000" dirty="0">
                <a:solidFill>
                  <a:srgbClr val="FFC000"/>
                </a:solidFill>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1595797570"/>
      </p:ext>
    </p:extLst>
  </p:cSld>
  <p:clrMapOvr>
    <a:masterClrMapping/>
  </p:clrMapOvr>
  <p:transition spd="slow" advTm="1000">
    <p:wipe/>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B3B9B5"/>
        </a:solidFill>
        <a:effectLst/>
      </p:bgPr>
    </p:bg>
    <p:spTree>
      <p:nvGrpSpPr>
        <p:cNvPr id="1" name=""/>
        <p:cNvGrpSpPr/>
        <p:nvPr/>
      </p:nvGrpSpPr>
      <p:grpSpPr>
        <a:xfrm>
          <a:off x="0" y="0"/>
          <a:ext cx="0" cy="0"/>
          <a:chOff x="0" y="0"/>
          <a:chExt cx="0" cy="0"/>
        </a:xfrm>
      </p:grpSpPr>
      <p:sp>
        <p:nvSpPr>
          <p:cNvPr id="24" name="Rectangle 9">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ADEC296-E03E-AC4E-A984-E5A2AA184857}"/>
              </a:ext>
            </a:extLst>
          </p:cNvPr>
          <p:cNvSpPr>
            <a:spLocks noGrp="1"/>
          </p:cNvSpPr>
          <p:nvPr>
            <p:ph type="title"/>
          </p:nvPr>
        </p:nvSpPr>
        <p:spPr>
          <a:xfrm>
            <a:off x="641957" y="1901459"/>
            <a:ext cx="2743200" cy="2743200"/>
          </a:xfrm>
          <a:prstGeom prst="ellipse">
            <a:avLst/>
          </a:prstGeom>
          <a:solidFill>
            <a:srgbClr val="262626"/>
          </a:solidFill>
          <a:ln w="174625" cmpd="thinThick">
            <a:solidFill>
              <a:srgbClr val="262626"/>
            </a:solidFill>
          </a:ln>
        </p:spPr>
        <p:txBody>
          <a:bodyPr>
            <a:normAutofit/>
          </a:bodyPr>
          <a:lstStyle/>
          <a:p>
            <a:pPr algn="ctr"/>
            <a:r>
              <a:rPr lang="en-US" sz="2600">
                <a:solidFill>
                  <a:srgbClr val="FFFFFF"/>
                </a:solidFill>
              </a:rPr>
              <a:t>”launch” request</a:t>
            </a:r>
          </a:p>
        </p:txBody>
      </p:sp>
      <p:pic>
        <p:nvPicPr>
          <p:cNvPr id="25" name="Picture 4">
            <a:extLst>
              <a:ext uri="{FF2B5EF4-FFF2-40B4-BE49-F238E27FC236}">
                <a16:creationId xmlns:a16="http://schemas.microsoft.com/office/drawing/2014/main" id="{B00AD111-A067-FE41-B646-DA4D6E3AE616}"/>
              </a:ext>
            </a:extLst>
          </p:cNvPr>
          <p:cNvPicPr>
            <a:picLocks noChangeAspect="1"/>
          </p:cNvPicPr>
          <p:nvPr/>
        </p:nvPicPr>
        <p:blipFill>
          <a:blip r:embed="rId2"/>
          <a:stretch>
            <a:fillRect/>
          </a:stretch>
        </p:blipFill>
        <p:spPr>
          <a:xfrm>
            <a:off x="3760573" y="1487272"/>
            <a:ext cx="8163598" cy="3571574"/>
          </a:xfrm>
          <a:prstGeom prst="rect">
            <a:avLst/>
          </a:prstGeom>
        </p:spPr>
      </p:pic>
      <p:sp>
        <p:nvSpPr>
          <p:cNvPr id="4" name="Footer Placeholder 3">
            <a:extLst>
              <a:ext uri="{FF2B5EF4-FFF2-40B4-BE49-F238E27FC236}">
                <a16:creationId xmlns:a16="http://schemas.microsoft.com/office/drawing/2014/main" id="{3A41D980-352E-E346-93A2-972951930BC7}"/>
              </a:ext>
            </a:extLst>
          </p:cNvPr>
          <p:cNvSpPr>
            <a:spLocks noGrp="1"/>
          </p:cNvSpPr>
          <p:nvPr>
            <p:ph type="ftr" sz="quarter" idx="11"/>
          </p:nvPr>
        </p:nvSpPr>
        <p:spPr>
          <a:xfrm>
            <a:off x="9203725" y="6341691"/>
            <a:ext cx="4847897" cy="365125"/>
          </a:xfrm>
        </p:spPr>
        <p:txBody>
          <a:bodyPr>
            <a:normAutofit/>
          </a:bodyPr>
          <a:lstStyle/>
          <a:p>
            <a:pPr>
              <a:spcAft>
                <a:spcPts val="600"/>
              </a:spcAft>
            </a:pPr>
            <a:r>
              <a:rPr lang="en-US" sz="1200" dirty="0">
                <a:solidFill>
                  <a:prstClr val="black">
                    <a:tint val="75000"/>
                  </a:prstClr>
                </a:solidFill>
              </a:rPr>
              <a:t>TylerLeonhardt</a:t>
            </a:r>
          </a:p>
        </p:txBody>
      </p:sp>
    </p:spTree>
    <p:extLst>
      <p:ext uri="{BB962C8B-B14F-4D97-AF65-F5344CB8AC3E}">
        <p14:creationId xmlns:p14="http://schemas.microsoft.com/office/powerpoint/2010/main" val="4287999923"/>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B3B9B5"/>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86E9712-4787-F945-A420-0E2B6D8D8FD7}"/>
              </a:ext>
            </a:extLst>
          </p:cNvPr>
          <p:cNvSpPr>
            <a:spLocks noGrp="1"/>
          </p:cNvSpPr>
          <p:nvPr>
            <p:ph type="title"/>
          </p:nvPr>
        </p:nvSpPr>
        <p:spPr>
          <a:xfrm>
            <a:off x="641957" y="1911274"/>
            <a:ext cx="2743200" cy="2743200"/>
          </a:xfrm>
          <a:prstGeom prst="ellipse">
            <a:avLst/>
          </a:prstGeom>
          <a:solidFill>
            <a:srgbClr val="262626"/>
          </a:solidFill>
          <a:ln w="174625" cmpd="thinThick">
            <a:solidFill>
              <a:srgbClr val="262626"/>
            </a:solidFill>
          </a:ln>
        </p:spPr>
        <p:txBody>
          <a:bodyPr>
            <a:normAutofit/>
          </a:bodyPr>
          <a:lstStyle/>
          <a:p>
            <a:pPr algn="ctr"/>
            <a:r>
              <a:rPr lang="en-US" sz="2600">
                <a:solidFill>
                  <a:srgbClr val="FFFFFF"/>
                </a:solidFill>
              </a:rPr>
              <a:t>”attach” request</a:t>
            </a:r>
          </a:p>
        </p:txBody>
      </p:sp>
      <p:pic>
        <p:nvPicPr>
          <p:cNvPr id="5" name="Picture 4">
            <a:extLst>
              <a:ext uri="{FF2B5EF4-FFF2-40B4-BE49-F238E27FC236}">
                <a16:creationId xmlns:a16="http://schemas.microsoft.com/office/drawing/2014/main" id="{98F027BB-426F-DB42-BB1C-B117A4D2A9DE}"/>
              </a:ext>
            </a:extLst>
          </p:cNvPr>
          <p:cNvPicPr>
            <a:picLocks noChangeAspect="1"/>
          </p:cNvPicPr>
          <p:nvPr/>
        </p:nvPicPr>
        <p:blipFill>
          <a:blip r:embed="rId2"/>
          <a:stretch>
            <a:fillRect/>
          </a:stretch>
        </p:blipFill>
        <p:spPr>
          <a:xfrm>
            <a:off x="3762152" y="1487272"/>
            <a:ext cx="8115717" cy="3591205"/>
          </a:xfrm>
          <a:prstGeom prst="rect">
            <a:avLst/>
          </a:prstGeom>
        </p:spPr>
      </p:pic>
      <p:sp>
        <p:nvSpPr>
          <p:cNvPr id="7" name="Footer Placeholder 3">
            <a:extLst>
              <a:ext uri="{FF2B5EF4-FFF2-40B4-BE49-F238E27FC236}">
                <a16:creationId xmlns:a16="http://schemas.microsoft.com/office/drawing/2014/main" id="{E1F13E29-1402-6A40-91A3-2E48F6ECB492}"/>
              </a:ext>
            </a:extLst>
          </p:cNvPr>
          <p:cNvSpPr txBox="1">
            <a:spLocks/>
          </p:cNvSpPr>
          <p:nvPr/>
        </p:nvSpPr>
        <p:spPr>
          <a:xfrm>
            <a:off x="9203725" y="6341691"/>
            <a:ext cx="4847897" cy="365125"/>
          </a:xfrm>
          <a:prstGeom prst="rect">
            <a:avLst/>
          </a:prstGeom>
        </p:spPr>
        <p:txBody>
          <a:bodyPr vert="horz" lIns="91440" tIns="45720" rIns="91440" bIns="45720" rtlCol="0" anchor="ctr">
            <a:normAutofit/>
          </a:bodyPr>
          <a:lstStyle>
            <a:defPPr>
              <a:defRPr lang="en-US"/>
            </a:defPPr>
            <a:lvl1pPr marL="0" algn="l" defTabSz="914400" rtl="0" eaLnBrk="1" latinLnBrk="0" hangingPunct="1">
              <a:defRPr sz="1800" kern="1200">
                <a:solidFill>
                  <a:schemeClr val="tx1"/>
                </a:solidFill>
                <a:latin typeface="Segoe UI" panose="020B0502040204020203" pitchFamily="34" charset="0"/>
                <a:ea typeface="+mn-ea"/>
                <a:cs typeface="Segoe UI" panose="020B0502040204020203"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r>
              <a:rPr lang="en-US" sz="1200">
                <a:solidFill>
                  <a:prstClr val="black">
                    <a:tint val="75000"/>
                  </a:prstClr>
                </a:solidFill>
              </a:rPr>
              <a:t>TylerLeonhardt</a:t>
            </a:r>
            <a:endParaRPr lang="en-US" sz="1200" dirty="0">
              <a:solidFill>
                <a:prstClr val="black">
                  <a:tint val="75000"/>
                </a:prstClr>
              </a:solidFill>
            </a:endParaRPr>
          </a:p>
        </p:txBody>
      </p:sp>
    </p:spTree>
    <p:extLst>
      <p:ext uri="{BB962C8B-B14F-4D97-AF65-F5344CB8AC3E}">
        <p14:creationId xmlns:p14="http://schemas.microsoft.com/office/powerpoint/2010/main" val="37515768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A5EE1170-FD05-D249-BBB2-1EB4009CD095}"/>
              </a:ext>
            </a:extLst>
          </p:cNvPr>
          <p:cNvSpPr>
            <a:spLocks noGrp="1"/>
          </p:cNvSpPr>
          <p:nvPr>
            <p:ph type="subTitle" idx="1"/>
          </p:nvPr>
        </p:nvSpPr>
        <p:spPr/>
        <p:txBody>
          <a:bodyPr/>
          <a:lstStyle/>
          <a:p>
            <a:r>
              <a:rPr lang="en-US" dirty="0"/>
              <a:t>Built-in </a:t>
            </a:r>
            <a:r>
              <a:rPr lang="en-US" dirty="0" err="1"/>
              <a:t>launch.json</a:t>
            </a:r>
            <a:r>
              <a:rPr lang="en-US" dirty="0"/>
              <a:t> templates</a:t>
            </a:r>
          </a:p>
        </p:txBody>
      </p:sp>
      <p:sp>
        <p:nvSpPr>
          <p:cNvPr id="3" name="Footer Placeholder 2">
            <a:extLst>
              <a:ext uri="{FF2B5EF4-FFF2-40B4-BE49-F238E27FC236}">
                <a16:creationId xmlns:a16="http://schemas.microsoft.com/office/drawing/2014/main" id="{FADBFAE9-BB73-B149-BFB8-2002C11DECDF}"/>
              </a:ext>
            </a:extLst>
          </p:cNvPr>
          <p:cNvSpPr>
            <a:spLocks noGrp="1"/>
          </p:cNvSpPr>
          <p:nvPr>
            <p:ph type="ftr" sz="quarter" idx="11"/>
          </p:nvPr>
        </p:nvSpPr>
        <p:spPr/>
        <p:txBody>
          <a:bodyPr/>
          <a:lstStyle/>
          <a:p>
            <a:r>
              <a:rPr lang="en-US"/>
              <a:t>TylerLeonhardt</a:t>
            </a:r>
          </a:p>
        </p:txBody>
      </p:sp>
    </p:spTree>
    <p:extLst>
      <p:ext uri="{BB962C8B-B14F-4D97-AF65-F5344CB8AC3E}">
        <p14:creationId xmlns:p14="http://schemas.microsoft.com/office/powerpoint/2010/main" val="3056214434"/>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FA36C-2266-0B42-A90B-23941D7FC05E}"/>
              </a:ext>
            </a:extLst>
          </p:cNvPr>
          <p:cNvSpPr>
            <a:spLocks noGrp="1"/>
          </p:cNvSpPr>
          <p:nvPr>
            <p:ph type="title"/>
          </p:nvPr>
        </p:nvSpPr>
        <p:spPr/>
        <p:txBody>
          <a:bodyPr/>
          <a:lstStyle/>
          <a:p>
            <a:r>
              <a:rPr lang="en-US" dirty="0"/>
              <a:t>Remote Development</a:t>
            </a:r>
          </a:p>
        </p:txBody>
      </p:sp>
      <p:sp>
        <p:nvSpPr>
          <p:cNvPr id="3" name="Content Placeholder 2">
            <a:extLst>
              <a:ext uri="{FF2B5EF4-FFF2-40B4-BE49-F238E27FC236}">
                <a16:creationId xmlns:a16="http://schemas.microsoft.com/office/drawing/2014/main" id="{E6DFA728-0589-D64D-A690-8401DDC74FDA}"/>
              </a:ext>
            </a:extLst>
          </p:cNvPr>
          <p:cNvSpPr>
            <a:spLocks noGrp="1"/>
          </p:cNvSpPr>
          <p:nvPr>
            <p:ph idx="1"/>
          </p:nvPr>
        </p:nvSpPr>
        <p:spPr/>
        <p:txBody>
          <a:bodyPr/>
          <a:lstStyle/>
          <a:p>
            <a:r>
              <a:rPr lang="en-US" dirty="0"/>
              <a:t>Current experience – built-in to the PowerShell extension</a:t>
            </a:r>
          </a:p>
          <a:p>
            <a:endParaRPr lang="en-US" dirty="0"/>
          </a:p>
          <a:p>
            <a:r>
              <a:rPr lang="en-US" dirty="0"/>
              <a:t>Future experience – The </a:t>
            </a:r>
            <a:r>
              <a:rPr lang="en-US" dirty="0" err="1"/>
              <a:t>VSCode</a:t>
            </a:r>
            <a:r>
              <a:rPr lang="en-US" dirty="0"/>
              <a:t> Remote Development extension</a:t>
            </a:r>
          </a:p>
        </p:txBody>
      </p:sp>
      <p:sp>
        <p:nvSpPr>
          <p:cNvPr id="4" name="Footer Placeholder 3">
            <a:extLst>
              <a:ext uri="{FF2B5EF4-FFF2-40B4-BE49-F238E27FC236}">
                <a16:creationId xmlns:a16="http://schemas.microsoft.com/office/drawing/2014/main" id="{DAAF71D1-2C75-0841-894B-F4450D74C360}"/>
              </a:ext>
            </a:extLst>
          </p:cNvPr>
          <p:cNvSpPr>
            <a:spLocks noGrp="1"/>
          </p:cNvSpPr>
          <p:nvPr>
            <p:ph type="ftr" sz="quarter" idx="11"/>
          </p:nvPr>
        </p:nvSpPr>
        <p:spPr/>
        <p:txBody>
          <a:bodyPr/>
          <a:lstStyle/>
          <a:p>
            <a:r>
              <a:rPr lang="en-US"/>
              <a:t>TylerLeonhardt</a:t>
            </a:r>
            <a:endParaRPr lang="en-US" dirty="0"/>
          </a:p>
        </p:txBody>
      </p:sp>
    </p:spTree>
    <p:extLst>
      <p:ext uri="{BB962C8B-B14F-4D97-AF65-F5344CB8AC3E}">
        <p14:creationId xmlns:p14="http://schemas.microsoft.com/office/powerpoint/2010/main" val="377190438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EF4E3-6C3B-344B-87FC-C323C3D77804}"/>
              </a:ext>
            </a:extLst>
          </p:cNvPr>
          <p:cNvSpPr>
            <a:spLocks noGrp="1"/>
          </p:cNvSpPr>
          <p:nvPr>
            <p:ph type="title"/>
          </p:nvPr>
        </p:nvSpPr>
        <p:spPr/>
        <p:txBody>
          <a:bodyPr/>
          <a:lstStyle/>
          <a:p>
            <a:r>
              <a:rPr lang="en-US" dirty="0"/>
              <a:t>Current remote development experience</a:t>
            </a:r>
          </a:p>
        </p:txBody>
      </p:sp>
      <p:sp>
        <p:nvSpPr>
          <p:cNvPr id="3" name="Content Placeholder 2">
            <a:extLst>
              <a:ext uri="{FF2B5EF4-FFF2-40B4-BE49-F238E27FC236}">
                <a16:creationId xmlns:a16="http://schemas.microsoft.com/office/drawing/2014/main" id="{09110915-1CF5-0D41-9038-6E005B17809F}"/>
              </a:ext>
            </a:extLst>
          </p:cNvPr>
          <p:cNvSpPr>
            <a:spLocks noGrp="1"/>
          </p:cNvSpPr>
          <p:nvPr>
            <p:ph idx="1"/>
          </p:nvPr>
        </p:nvSpPr>
        <p:spPr/>
        <p:txBody>
          <a:bodyPr/>
          <a:lstStyle/>
          <a:p>
            <a:r>
              <a:rPr lang="en-US" dirty="0"/>
              <a:t>Built-in to PowerShell extension for </a:t>
            </a:r>
            <a:r>
              <a:rPr lang="en-US" dirty="0" err="1"/>
              <a:t>VSCode</a:t>
            </a:r>
            <a:endParaRPr lang="en-US" dirty="0"/>
          </a:p>
          <a:p>
            <a:endParaRPr lang="en-US" dirty="0"/>
          </a:p>
          <a:p>
            <a:r>
              <a:rPr lang="en-US" dirty="0"/>
              <a:t>Leverages PowerShell remoting (PSRP) via Enter-</a:t>
            </a:r>
            <a:r>
              <a:rPr lang="en-US" dirty="0" err="1"/>
              <a:t>PSSession</a:t>
            </a:r>
            <a:endParaRPr lang="en-US" dirty="0"/>
          </a:p>
          <a:p>
            <a:endParaRPr lang="en-US" dirty="0"/>
          </a:p>
          <a:p>
            <a:r>
              <a:rPr lang="en-US" dirty="0"/>
              <a:t>Works cross-platform</a:t>
            </a:r>
          </a:p>
        </p:txBody>
      </p:sp>
      <p:sp>
        <p:nvSpPr>
          <p:cNvPr id="4" name="Footer Placeholder 3">
            <a:extLst>
              <a:ext uri="{FF2B5EF4-FFF2-40B4-BE49-F238E27FC236}">
                <a16:creationId xmlns:a16="http://schemas.microsoft.com/office/drawing/2014/main" id="{D83751C2-943D-BA43-96BF-FF0095BCD427}"/>
              </a:ext>
            </a:extLst>
          </p:cNvPr>
          <p:cNvSpPr>
            <a:spLocks noGrp="1"/>
          </p:cNvSpPr>
          <p:nvPr>
            <p:ph type="ftr" sz="quarter" idx="11"/>
          </p:nvPr>
        </p:nvSpPr>
        <p:spPr/>
        <p:txBody>
          <a:bodyPr/>
          <a:lstStyle/>
          <a:p>
            <a:r>
              <a:rPr lang="en-US"/>
              <a:t>TylerLeonhardt</a:t>
            </a:r>
            <a:endParaRPr lang="en-US" dirty="0"/>
          </a:p>
        </p:txBody>
      </p:sp>
    </p:spTree>
    <p:extLst>
      <p:ext uri="{BB962C8B-B14F-4D97-AF65-F5344CB8AC3E}">
        <p14:creationId xmlns:p14="http://schemas.microsoft.com/office/powerpoint/2010/main" val="273374037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1000"/>
                                        <p:tgtEl>
                                          <p:spTgt spid="3">
                                            <p:txEl>
                                              <p:pRg st="4" end="4"/>
                                            </p:txEl>
                                          </p:spTgt>
                                        </p:tgtEl>
                                      </p:cBhvr>
                                    </p:animEffect>
                                    <p:anim calcmode="lin" valueType="num">
                                      <p:cBhvr>
                                        <p:cTn id="2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DE2A7-77E6-9E42-B7E0-D85E951AE2C2}"/>
              </a:ext>
            </a:extLst>
          </p:cNvPr>
          <p:cNvSpPr>
            <a:spLocks noGrp="1"/>
          </p:cNvSpPr>
          <p:nvPr>
            <p:ph type="title"/>
          </p:nvPr>
        </p:nvSpPr>
        <p:spPr/>
        <p:txBody>
          <a:bodyPr/>
          <a:lstStyle/>
          <a:p>
            <a:r>
              <a:rPr lang="en-US" dirty="0"/>
              <a:t>Future remote development experience</a:t>
            </a:r>
          </a:p>
        </p:txBody>
      </p:sp>
      <p:sp>
        <p:nvSpPr>
          <p:cNvPr id="3" name="Content Placeholder 2">
            <a:extLst>
              <a:ext uri="{FF2B5EF4-FFF2-40B4-BE49-F238E27FC236}">
                <a16:creationId xmlns:a16="http://schemas.microsoft.com/office/drawing/2014/main" id="{2ED98C89-2B9C-1B4B-BF0F-64B6F5BD17A2}"/>
              </a:ext>
            </a:extLst>
          </p:cNvPr>
          <p:cNvSpPr>
            <a:spLocks noGrp="1"/>
          </p:cNvSpPr>
          <p:nvPr>
            <p:ph idx="1"/>
          </p:nvPr>
        </p:nvSpPr>
        <p:spPr/>
        <p:txBody>
          <a:bodyPr/>
          <a:lstStyle/>
          <a:p>
            <a:r>
              <a:rPr lang="en-US" dirty="0"/>
              <a:t>Remote Development </a:t>
            </a:r>
            <a:r>
              <a:rPr lang="en-US" dirty="0" err="1"/>
              <a:t>VSCode</a:t>
            </a:r>
            <a:r>
              <a:rPr lang="en-US" dirty="0"/>
              <a:t> extension by the </a:t>
            </a:r>
            <a:r>
              <a:rPr lang="en-US" dirty="0" err="1"/>
              <a:t>VSCode</a:t>
            </a:r>
            <a:r>
              <a:rPr lang="en-US" dirty="0"/>
              <a:t> team</a:t>
            </a:r>
          </a:p>
          <a:p>
            <a:endParaRPr lang="en-US" dirty="0"/>
          </a:p>
          <a:p>
            <a:r>
              <a:rPr lang="en-US" dirty="0"/>
              <a:t>Supports remoting over SSH</a:t>
            </a:r>
          </a:p>
          <a:p>
            <a:endParaRPr lang="en-US" dirty="0"/>
          </a:p>
          <a:p>
            <a:r>
              <a:rPr lang="en-US" dirty="0"/>
              <a:t>Also special extensions for Docker containers and Windows Subsystem for Linux (WSL)</a:t>
            </a:r>
          </a:p>
        </p:txBody>
      </p:sp>
      <p:sp>
        <p:nvSpPr>
          <p:cNvPr id="4" name="Footer Placeholder 3">
            <a:extLst>
              <a:ext uri="{FF2B5EF4-FFF2-40B4-BE49-F238E27FC236}">
                <a16:creationId xmlns:a16="http://schemas.microsoft.com/office/drawing/2014/main" id="{D7CF1753-4EE9-4843-B4DB-363D7F28B3D5}"/>
              </a:ext>
            </a:extLst>
          </p:cNvPr>
          <p:cNvSpPr>
            <a:spLocks noGrp="1"/>
          </p:cNvSpPr>
          <p:nvPr>
            <p:ph type="ftr" sz="quarter" idx="11"/>
          </p:nvPr>
        </p:nvSpPr>
        <p:spPr/>
        <p:txBody>
          <a:bodyPr/>
          <a:lstStyle/>
          <a:p>
            <a:r>
              <a:rPr lang="en-US"/>
              <a:t>TylerLeonhardt</a:t>
            </a:r>
            <a:endParaRPr lang="en-US" dirty="0"/>
          </a:p>
        </p:txBody>
      </p:sp>
    </p:spTree>
    <p:extLst>
      <p:ext uri="{BB962C8B-B14F-4D97-AF65-F5344CB8AC3E}">
        <p14:creationId xmlns:p14="http://schemas.microsoft.com/office/powerpoint/2010/main" val="457330627"/>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1000"/>
                                        <p:tgtEl>
                                          <p:spTgt spid="3">
                                            <p:txEl>
                                              <p:pRg st="4" end="4"/>
                                            </p:txEl>
                                          </p:spTgt>
                                        </p:tgtEl>
                                      </p:cBhvr>
                                    </p:animEffect>
                                    <p:anim calcmode="lin" valueType="num">
                                      <p:cBhvr>
                                        <p:cTn id="2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E32CFA8A-6623-C749-872A-CB0E006B5CAB}"/>
              </a:ext>
            </a:extLst>
          </p:cNvPr>
          <p:cNvSpPr>
            <a:spLocks noGrp="1"/>
          </p:cNvSpPr>
          <p:nvPr>
            <p:ph type="subTitle" idx="1"/>
          </p:nvPr>
        </p:nvSpPr>
        <p:spPr/>
        <p:txBody>
          <a:bodyPr/>
          <a:lstStyle/>
          <a:p>
            <a:r>
              <a:rPr lang="en-US" dirty="0"/>
              <a:t>Remote debugging</a:t>
            </a:r>
          </a:p>
        </p:txBody>
      </p:sp>
      <p:sp>
        <p:nvSpPr>
          <p:cNvPr id="3" name="Footer Placeholder 2">
            <a:extLst>
              <a:ext uri="{FF2B5EF4-FFF2-40B4-BE49-F238E27FC236}">
                <a16:creationId xmlns:a16="http://schemas.microsoft.com/office/drawing/2014/main" id="{3ECD0B11-93CB-5547-BC57-C489038016A1}"/>
              </a:ext>
            </a:extLst>
          </p:cNvPr>
          <p:cNvSpPr>
            <a:spLocks noGrp="1"/>
          </p:cNvSpPr>
          <p:nvPr>
            <p:ph type="ftr" sz="quarter" idx="11"/>
          </p:nvPr>
        </p:nvSpPr>
        <p:spPr/>
        <p:txBody>
          <a:bodyPr/>
          <a:lstStyle/>
          <a:p>
            <a:r>
              <a:rPr lang="en-US"/>
              <a:t>TylerLeonhardt</a:t>
            </a:r>
          </a:p>
        </p:txBody>
      </p:sp>
    </p:spTree>
    <p:extLst>
      <p:ext uri="{BB962C8B-B14F-4D97-AF65-F5344CB8AC3E}">
        <p14:creationId xmlns:p14="http://schemas.microsoft.com/office/powerpoint/2010/main" val="73274275"/>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54C1D-5C08-DC40-A406-D39D8A28E299}"/>
              </a:ext>
            </a:extLst>
          </p:cNvPr>
          <p:cNvSpPr>
            <a:spLocks noGrp="1"/>
          </p:cNvSpPr>
          <p:nvPr>
            <p:ph type="title"/>
          </p:nvPr>
        </p:nvSpPr>
        <p:spPr/>
        <p:txBody>
          <a:bodyPr/>
          <a:lstStyle/>
          <a:p>
            <a:r>
              <a:rPr lang="en-US" dirty="0"/>
              <a:t>Debugging C# Cmdlets</a:t>
            </a:r>
          </a:p>
        </p:txBody>
      </p:sp>
      <p:sp>
        <p:nvSpPr>
          <p:cNvPr id="3" name="Content Placeholder 2">
            <a:extLst>
              <a:ext uri="{FF2B5EF4-FFF2-40B4-BE49-F238E27FC236}">
                <a16:creationId xmlns:a16="http://schemas.microsoft.com/office/drawing/2014/main" id="{220B8DA7-316E-9444-89C1-938B272898C5}"/>
              </a:ext>
            </a:extLst>
          </p:cNvPr>
          <p:cNvSpPr>
            <a:spLocks noGrp="1"/>
          </p:cNvSpPr>
          <p:nvPr>
            <p:ph idx="1"/>
          </p:nvPr>
        </p:nvSpPr>
        <p:spPr/>
        <p:txBody>
          <a:bodyPr/>
          <a:lstStyle/>
          <a:p>
            <a:r>
              <a:rPr lang="en-US" dirty="0"/>
              <a:t>Use the C# extension for </a:t>
            </a:r>
            <a:r>
              <a:rPr lang="en-US" dirty="0" err="1"/>
              <a:t>VSCode</a:t>
            </a:r>
            <a:endParaRPr lang="en-US" dirty="0"/>
          </a:p>
          <a:p>
            <a:endParaRPr lang="en-US" dirty="0"/>
          </a:p>
          <a:p>
            <a:r>
              <a:rPr lang="en-US" dirty="0"/>
              <a:t>Attach to the PowerShell process you will run your cmdlet in</a:t>
            </a:r>
          </a:p>
          <a:p>
            <a:endParaRPr lang="en-US" dirty="0"/>
          </a:p>
          <a:p>
            <a:endParaRPr lang="en-US" dirty="0"/>
          </a:p>
          <a:p>
            <a:endParaRPr lang="en-US" dirty="0"/>
          </a:p>
          <a:p>
            <a:r>
              <a:rPr lang="en-US" dirty="0"/>
              <a:t>Bonus: Check out Thomas Rayner’s talk on writing C# cmdlets from </a:t>
            </a:r>
            <a:r>
              <a:rPr lang="en-US" dirty="0" err="1"/>
              <a:t>PSHSummit</a:t>
            </a:r>
            <a:r>
              <a:rPr lang="en-US" dirty="0"/>
              <a:t>!</a:t>
            </a:r>
          </a:p>
        </p:txBody>
      </p:sp>
      <p:sp>
        <p:nvSpPr>
          <p:cNvPr id="4" name="Footer Placeholder 3">
            <a:extLst>
              <a:ext uri="{FF2B5EF4-FFF2-40B4-BE49-F238E27FC236}">
                <a16:creationId xmlns:a16="http://schemas.microsoft.com/office/drawing/2014/main" id="{76BE2F4C-57E2-5B4A-9A72-0BFC4B414CA6}"/>
              </a:ext>
            </a:extLst>
          </p:cNvPr>
          <p:cNvSpPr>
            <a:spLocks noGrp="1"/>
          </p:cNvSpPr>
          <p:nvPr>
            <p:ph type="ftr" sz="quarter" idx="11"/>
          </p:nvPr>
        </p:nvSpPr>
        <p:spPr/>
        <p:txBody>
          <a:bodyPr/>
          <a:lstStyle/>
          <a:p>
            <a:r>
              <a:rPr lang="en-US"/>
              <a:t>TylerLeonhardt</a:t>
            </a:r>
            <a:endParaRPr lang="en-US" dirty="0"/>
          </a:p>
        </p:txBody>
      </p:sp>
    </p:spTree>
    <p:extLst>
      <p:ext uri="{BB962C8B-B14F-4D97-AF65-F5344CB8AC3E}">
        <p14:creationId xmlns:p14="http://schemas.microsoft.com/office/powerpoint/2010/main" val="131645963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fade">
                                      <p:cBhvr>
                                        <p:cTn id="21" dur="1000"/>
                                        <p:tgtEl>
                                          <p:spTgt spid="3">
                                            <p:txEl>
                                              <p:pRg st="6" end="6"/>
                                            </p:txEl>
                                          </p:spTgt>
                                        </p:tgtEl>
                                      </p:cBhvr>
                                    </p:animEffect>
                                    <p:anim calcmode="lin" valueType="num">
                                      <p:cBhvr>
                                        <p:cTn id="22"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F423F862-1F45-7949-93B1-BA3322421EC8}"/>
              </a:ext>
            </a:extLst>
          </p:cNvPr>
          <p:cNvSpPr>
            <a:spLocks noGrp="1"/>
          </p:cNvSpPr>
          <p:nvPr>
            <p:ph type="subTitle" idx="1"/>
          </p:nvPr>
        </p:nvSpPr>
        <p:spPr/>
        <p:txBody>
          <a:bodyPr/>
          <a:lstStyle/>
          <a:p>
            <a:r>
              <a:rPr lang="en-US" dirty="0"/>
              <a:t>Debugging C# Cmdlets</a:t>
            </a:r>
          </a:p>
        </p:txBody>
      </p:sp>
      <p:sp>
        <p:nvSpPr>
          <p:cNvPr id="3" name="Footer Placeholder 2">
            <a:extLst>
              <a:ext uri="{FF2B5EF4-FFF2-40B4-BE49-F238E27FC236}">
                <a16:creationId xmlns:a16="http://schemas.microsoft.com/office/drawing/2014/main" id="{2D78506D-DBE1-B543-B1B1-81FC8FBC7A3F}"/>
              </a:ext>
            </a:extLst>
          </p:cNvPr>
          <p:cNvSpPr>
            <a:spLocks noGrp="1"/>
          </p:cNvSpPr>
          <p:nvPr>
            <p:ph type="ftr" sz="quarter" idx="11"/>
          </p:nvPr>
        </p:nvSpPr>
        <p:spPr/>
        <p:txBody>
          <a:bodyPr/>
          <a:lstStyle/>
          <a:p>
            <a:r>
              <a:rPr lang="en-US"/>
              <a:t>TylerLeonhardt</a:t>
            </a:r>
          </a:p>
        </p:txBody>
      </p:sp>
    </p:spTree>
    <p:extLst>
      <p:ext uri="{BB962C8B-B14F-4D97-AF65-F5344CB8AC3E}">
        <p14:creationId xmlns:p14="http://schemas.microsoft.com/office/powerpoint/2010/main" val="1271901194"/>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B3B9B5"/>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BE95D989-81FA-4BAD-9AD5-E46CEDA91B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3"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a:xfrm>
            <a:off x="838200" y="811161"/>
            <a:ext cx="3335594" cy="5403370"/>
          </a:xfrm>
        </p:spPr>
        <p:txBody>
          <a:bodyPr>
            <a:normAutofit/>
          </a:bodyPr>
          <a:lstStyle/>
          <a:p>
            <a:r>
              <a:rPr lang="en-US" dirty="0">
                <a:solidFill>
                  <a:srgbClr val="FFFFFF"/>
                </a:solidFill>
              </a:rPr>
              <a:t>Summary</a:t>
            </a:r>
          </a:p>
        </p:txBody>
      </p:sp>
      <p:sp>
        <p:nvSpPr>
          <p:cNvPr id="22" name="Rectangle 21">
            <a:extLst>
              <a:ext uri="{FF2B5EF4-FFF2-40B4-BE49-F238E27FC236}">
                <a16:creationId xmlns:a16="http://schemas.microsoft.com/office/drawing/2014/main" id="{156189E5-8A3E-4CFD-B71B-CCD0F8495E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3" y="0"/>
            <a:ext cx="142074" cy="6858000"/>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a:xfrm>
            <a:off x="5459413" y="6199632"/>
            <a:ext cx="5365665" cy="365125"/>
          </a:xfrm>
        </p:spPr>
        <p:txBody>
          <a:bodyPr>
            <a:normAutofit/>
          </a:bodyPr>
          <a:lstStyle/>
          <a:p>
            <a:pPr algn="r">
              <a:spcAft>
                <a:spcPts val="600"/>
              </a:spcAft>
            </a:pPr>
            <a:r>
              <a:rPr lang="en-US" sz="1100">
                <a:solidFill>
                  <a:schemeClr val="tx1">
                    <a:alpha val="80000"/>
                  </a:schemeClr>
                </a:solidFill>
              </a:rPr>
              <a:t>TylerLeonhardt</a:t>
            </a:r>
          </a:p>
        </p:txBody>
      </p:sp>
      <p:graphicFrame>
        <p:nvGraphicFramePr>
          <p:cNvPr id="15" name="Content Placeholder 3">
            <a:extLst>
              <a:ext uri="{FF2B5EF4-FFF2-40B4-BE49-F238E27FC236}">
                <a16:creationId xmlns:a16="http://schemas.microsoft.com/office/drawing/2014/main" id="{0ACF590B-B705-4FCC-AC02-D63A7CE5BDE2}"/>
              </a:ext>
            </a:extLst>
          </p:cNvPr>
          <p:cNvGraphicFramePr>
            <a:graphicFrameLocks noGrp="1"/>
          </p:cNvGraphicFramePr>
          <p:nvPr>
            <p:ph idx="1"/>
            <p:extLst>
              <p:ext uri="{D42A27DB-BD31-4B8C-83A1-F6EECF244321}">
                <p14:modId xmlns:p14="http://schemas.microsoft.com/office/powerpoint/2010/main" val="2894405177"/>
              </p:ext>
            </p:extLst>
          </p:nvPr>
        </p:nvGraphicFramePr>
        <p:xfrm>
          <a:off x="5459413" y="642938"/>
          <a:ext cx="6089650" cy="55721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80641671"/>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TylerLeonhardt</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4</a:t>
            </a:r>
          </a:p>
        </p:txBody>
      </p:sp>
    </p:spTree>
    <p:extLst>
      <p:ext uri="{BB962C8B-B14F-4D97-AF65-F5344CB8AC3E}">
        <p14:creationId xmlns:p14="http://schemas.microsoft.com/office/powerpoint/2010/main" val="70524332"/>
      </p:ext>
    </p:extLst>
  </p:cSld>
  <p:clrMapOvr>
    <a:masterClrMapping/>
  </p:clrMapOvr>
  <p:transition spd="slow" advTm="1000">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63867-9E29-B54C-9F01-F41CC9014714}"/>
              </a:ext>
            </a:extLst>
          </p:cNvPr>
          <p:cNvSpPr>
            <a:spLocks noGrp="1"/>
          </p:cNvSpPr>
          <p:nvPr>
            <p:ph type="title"/>
          </p:nvPr>
        </p:nvSpPr>
        <p:spPr/>
        <p:txBody>
          <a:bodyPr/>
          <a:lstStyle/>
          <a:p>
            <a:r>
              <a:rPr lang="en-US" dirty="0"/>
              <a:t>The big slide of links!</a:t>
            </a:r>
          </a:p>
        </p:txBody>
      </p:sp>
      <p:sp>
        <p:nvSpPr>
          <p:cNvPr id="3" name="Content Placeholder 2">
            <a:extLst>
              <a:ext uri="{FF2B5EF4-FFF2-40B4-BE49-F238E27FC236}">
                <a16:creationId xmlns:a16="http://schemas.microsoft.com/office/drawing/2014/main" id="{3058E982-55F9-2F45-A05C-CDD61D8C3D57}"/>
              </a:ext>
            </a:extLst>
          </p:cNvPr>
          <p:cNvSpPr>
            <a:spLocks noGrp="1"/>
          </p:cNvSpPr>
          <p:nvPr>
            <p:ph idx="1"/>
          </p:nvPr>
        </p:nvSpPr>
        <p:spPr/>
        <p:txBody>
          <a:bodyPr>
            <a:normAutofit/>
          </a:bodyPr>
          <a:lstStyle/>
          <a:p>
            <a:r>
              <a:rPr lang="en-US" dirty="0"/>
              <a:t>PowerShell </a:t>
            </a:r>
            <a:r>
              <a:rPr lang="en-US" dirty="0" err="1"/>
              <a:t>VSCode</a:t>
            </a:r>
            <a:r>
              <a:rPr lang="en-US" dirty="0"/>
              <a:t> docs:</a:t>
            </a:r>
            <a:r>
              <a:rPr lang="en-US" dirty="0">
                <a:hlinkClick r:id="rId3"/>
              </a:rPr>
              <a:t>         </a:t>
            </a:r>
            <a:r>
              <a:rPr lang="en-US" sz="1800" dirty="0">
                <a:hlinkClick r:id="rId3"/>
              </a:rPr>
              <a:t>https://code.visualstudio.com/docs/languages/powershell</a:t>
            </a:r>
            <a:endParaRPr lang="en-US" sz="1800" dirty="0"/>
          </a:p>
          <a:p>
            <a:r>
              <a:rPr lang="en-US" sz="1800" dirty="0">
                <a:hlinkClick r:id="rId4"/>
              </a:rPr>
              <a:t>https://docs.microsoft.com/en-us/powershell/scripting/components/vscode/using-vscode</a:t>
            </a:r>
            <a:endParaRPr lang="en-US" sz="1800" dirty="0"/>
          </a:p>
          <a:p>
            <a:r>
              <a:rPr lang="en-US" dirty="0"/>
              <a:t>Relevant talks at </a:t>
            </a:r>
            <a:r>
              <a:rPr lang="en-US" dirty="0" err="1"/>
              <a:t>PSHSummit</a:t>
            </a:r>
            <a:r>
              <a:rPr lang="en-US" dirty="0"/>
              <a:t>:</a:t>
            </a:r>
            <a:br>
              <a:rPr lang="en-US" dirty="0"/>
            </a:br>
            <a:r>
              <a:rPr lang="en-US" sz="1800" dirty="0"/>
              <a:t>“Using </a:t>
            </a:r>
            <a:r>
              <a:rPr lang="en-US" sz="1800" dirty="0" err="1"/>
              <a:t>VSCode</a:t>
            </a:r>
            <a:r>
              <a:rPr lang="en-US" sz="1800" dirty="0"/>
              <a:t> as your default PowerShell editor” by me -  </a:t>
            </a:r>
            <a:r>
              <a:rPr lang="en-US" sz="1800" dirty="0">
                <a:hlinkClick r:id="rId5"/>
              </a:rPr>
              <a:t>https://youtu.be/bGn45vIeAMM</a:t>
            </a:r>
            <a:endParaRPr lang="en-US" sz="1800" dirty="0"/>
          </a:p>
          <a:p>
            <a:r>
              <a:rPr lang="en-US" sz="1800" dirty="0"/>
              <a:t>“Writing Compiled PowerShell Cmdlets” by Thomas Rayner - </a:t>
            </a:r>
            <a:r>
              <a:rPr lang="en-US" sz="1800" dirty="0">
                <a:hlinkClick r:id="rId6"/>
              </a:rPr>
              <a:t>https://youtu.be/O0lk92W799g</a:t>
            </a:r>
            <a:endParaRPr lang="en-US" sz="1800" dirty="0"/>
          </a:p>
          <a:p>
            <a:r>
              <a:rPr lang="en-US" dirty="0"/>
              <a:t>Extension links:</a:t>
            </a:r>
            <a:br>
              <a:rPr lang="en-US" dirty="0"/>
            </a:br>
            <a:r>
              <a:rPr lang="en-US" sz="1800" dirty="0"/>
              <a:t>PS Stable:     </a:t>
            </a:r>
            <a:r>
              <a:rPr lang="en-US" sz="1800" dirty="0">
                <a:hlinkClick r:id="rId7"/>
              </a:rPr>
              <a:t>https://marketplace.visualstudio.com/items?itemName=ms-vscode.PowerShell</a:t>
            </a:r>
            <a:endParaRPr lang="en-US" sz="1800" dirty="0"/>
          </a:p>
          <a:p>
            <a:r>
              <a:rPr lang="en-US" sz="1800" dirty="0"/>
              <a:t>PS Preview:  </a:t>
            </a:r>
            <a:r>
              <a:rPr lang="en-US" sz="1800" dirty="0">
                <a:hlinkClick r:id="rId8"/>
              </a:rPr>
              <a:t>https://marketplace.visualstudio.com/items?itemName=ms-vscode.PowerShell-Preview</a:t>
            </a:r>
            <a:endParaRPr lang="en-US" sz="1800" dirty="0"/>
          </a:p>
          <a:p>
            <a:r>
              <a:rPr lang="en-US" sz="1800" dirty="0"/>
              <a:t>Remote Development: </a:t>
            </a:r>
            <a:r>
              <a:rPr lang="en-US" sz="1800" dirty="0">
                <a:hlinkClick r:id="rId9"/>
              </a:rPr>
              <a:t>https://aka.ms/vscode-remote/download/extension</a:t>
            </a:r>
            <a:endParaRPr lang="en-US" sz="1800" dirty="0"/>
          </a:p>
          <a:p>
            <a:r>
              <a:rPr lang="en-US" sz="1800" dirty="0"/>
              <a:t>C#: </a:t>
            </a:r>
            <a:r>
              <a:rPr lang="en-US" sz="1800" dirty="0">
                <a:hlinkClick r:id="rId10"/>
              </a:rPr>
              <a:t>https://marketplace.visualstudio.com/items?itemName=ms-vscode.csharp</a:t>
            </a:r>
            <a:endParaRPr lang="en-US" sz="1800" dirty="0"/>
          </a:p>
        </p:txBody>
      </p:sp>
      <p:sp>
        <p:nvSpPr>
          <p:cNvPr id="4" name="Footer Placeholder 3">
            <a:extLst>
              <a:ext uri="{FF2B5EF4-FFF2-40B4-BE49-F238E27FC236}">
                <a16:creationId xmlns:a16="http://schemas.microsoft.com/office/drawing/2014/main" id="{4BD5195F-315F-1C4E-A06F-089FED44B483}"/>
              </a:ext>
            </a:extLst>
          </p:cNvPr>
          <p:cNvSpPr>
            <a:spLocks noGrp="1"/>
          </p:cNvSpPr>
          <p:nvPr>
            <p:ph type="ftr" sz="quarter" idx="11"/>
          </p:nvPr>
        </p:nvSpPr>
        <p:spPr/>
        <p:txBody>
          <a:bodyPr/>
          <a:lstStyle/>
          <a:p>
            <a:r>
              <a:rPr lang="en-US"/>
              <a:t>TylerLeonhardt</a:t>
            </a:r>
            <a:endParaRPr lang="en-US" dirty="0"/>
          </a:p>
        </p:txBody>
      </p:sp>
      <p:sp>
        <p:nvSpPr>
          <p:cNvPr id="5" name="TextBox 4">
            <a:extLst>
              <a:ext uri="{FF2B5EF4-FFF2-40B4-BE49-F238E27FC236}">
                <a16:creationId xmlns:a16="http://schemas.microsoft.com/office/drawing/2014/main" id="{C1411F3B-F0A4-7648-B3CF-3B00ACFECD13}"/>
              </a:ext>
            </a:extLst>
          </p:cNvPr>
          <p:cNvSpPr txBox="1"/>
          <p:nvPr/>
        </p:nvSpPr>
        <p:spPr>
          <a:xfrm>
            <a:off x="3868694" y="6243714"/>
            <a:ext cx="4454611" cy="707886"/>
          </a:xfrm>
          <a:prstGeom prst="rect">
            <a:avLst/>
          </a:prstGeom>
          <a:noFill/>
        </p:spPr>
        <p:txBody>
          <a:bodyPr wrap="square" rtlCol="0">
            <a:spAutoFit/>
          </a:bodyPr>
          <a:lstStyle/>
          <a:p>
            <a:r>
              <a:rPr lang="en-US" sz="4000" dirty="0"/>
              <a:t>TRY THE PREVIEW!</a:t>
            </a:r>
          </a:p>
        </p:txBody>
      </p:sp>
    </p:spTree>
    <p:extLst>
      <p:ext uri="{BB962C8B-B14F-4D97-AF65-F5344CB8AC3E}">
        <p14:creationId xmlns:p14="http://schemas.microsoft.com/office/powerpoint/2010/main" val="3126337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000">
        <p15:prstTrans prst="curtains"/>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DBD17C6F-7B92-4C22-BB94-3244A56AD09C}"/>
              </a:ext>
            </a:extLst>
          </p:cNvPr>
          <p:cNvSpPr>
            <a:spLocks noGrp="1"/>
          </p:cNvSpPr>
          <p:nvPr>
            <p:ph type="ftr" sz="quarter" idx="11"/>
          </p:nvPr>
        </p:nvSpPr>
        <p:spPr/>
        <p:txBody>
          <a:bodyPr/>
          <a:lstStyle/>
          <a:p>
            <a:r>
              <a:rPr lang="en-US"/>
              <a:t>TylerLeonhardt</a:t>
            </a:r>
          </a:p>
        </p:txBody>
      </p:sp>
    </p:spTree>
    <p:extLst>
      <p:ext uri="{BB962C8B-B14F-4D97-AF65-F5344CB8AC3E}">
        <p14:creationId xmlns:p14="http://schemas.microsoft.com/office/powerpoint/2010/main" val="3434434018"/>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381BC3A-80BB-467B-B23B-5C7AFBEF9201}"/>
              </a:ext>
            </a:extLst>
          </p:cNvPr>
          <p:cNvSpPr>
            <a:spLocks noGrp="1"/>
          </p:cNvSpPr>
          <p:nvPr>
            <p:ph type="ftr" sz="quarter" idx="11"/>
          </p:nvPr>
        </p:nvSpPr>
        <p:spPr/>
        <p:txBody>
          <a:bodyPr/>
          <a:lstStyle/>
          <a:p>
            <a:r>
              <a:rPr lang="en-US"/>
              <a:t>TylerLeonhardt</a:t>
            </a:r>
          </a:p>
        </p:txBody>
      </p:sp>
    </p:spTree>
    <p:extLst>
      <p:ext uri="{BB962C8B-B14F-4D97-AF65-F5344CB8AC3E}">
        <p14:creationId xmlns:p14="http://schemas.microsoft.com/office/powerpoint/2010/main" val="3132762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TylerLeonhardt</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3</a:t>
            </a:r>
          </a:p>
        </p:txBody>
      </p:sp>
    </p:spTree>
    <p:extLst>
      <p:ext uri="{BB962C8B-B14F-4D97-AF65-F5344CB8AC3E}">
        <p14:creationId xmlns:p14="http://schemas.microsoft.com/office/powerpoint/2010/main" val="4029735255"/>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TylerLeonhardt</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2</a:t>
            </a:r>
          </a:p>
        </p:txBody>
      </p:sp>
    </p:spTree>
    <p:extLst>
      <p:ext uri="{BB962C8B-B14F-4D97-AF65-F5344CB8AC3E}">
        <p14:creationId xmlns:p14="http://schemas.microsoft.com/office/powerpoint/2010/main" val="3875712801"/>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TylerLeonhardt</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1</a:t>
            </a:r>
          </a:p>
        </p:txBody>
      </p:sp>
    </p:spTree>
    <p:extLst>
      <p:ext uri="{BB962C8B-B14F-4D97-AF65-F5344CB8AC3E}">
        <p14:creationId xmlns:p14="http://schemas.microsoft.com/office/powerpoint/2010/main" val="3105615110"/>
      </p:ext>
    </p:extLst>
  </p:cSld>
  <p:clrMapOvr>
    <a:masterClrMapping/>
  </p:clrMapOvr>
  <p:transition spd="slow" advTm="1000">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Deep dive into debugging your PowerShell scripts</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Tyler Leonhardt</a:t>
            </a:r>
          </a:p>
        </p:txBody>
      </p:sp>
      <p:pic>
        <p:nvPicPr>
          <p:cNvPr id="6" name="Picture 5">
            <a:extLst>
              <a:ext uri="{FF2B5EF4-FFF2-40B4-BE49-F238E27FC236}">
                <a16:creationId xmlns:a16="http://schemas.microsoft.com/office/drawing/2014/main" id="{B04A923D-AB14-7F41-A963-A4353B3FBA1B}"/>
              </a:ext>
            </a:extLst>
          </p:cNvPr>
          <p:cNvPicPr>
            <a:picLocks noChangeAspect="1"/>
          </p:cNvPicPr>
          <p:nvPr/>
        </p:nvPicPr>
        <p:blipFill>
          <a:blip r:embed="rId3"/>
          <a:stretch>
            <a:fillRect/>
          </a:stretch>
        </p:blipFill>
        <p:spPr>
          <a:xfrm rot="21097838">
            <a:off x="9906000" y="4311267"/>
            <a:ext cx="1785620" cy="1987932"/>
          </a:xfrm>
          <a:prstGeom prst="rect">
            <a:avLst/>
          </a:prstGeom>
        </p:spPr>
      </p:pic>
      <p:pic>
        <p:nvPicPr>
          <p:cNvPr id="7" name="Picture 6">
            <a:extLst>
              <a:ext uri="{FF2B5EF4-FFF2-40B4-BE49-F238E27FC236}">
                <a16:creationId xmlns:a16="http://schemas.microsoft.com/office/drawing/2014/main" id="{37EAC604-AF33-D14B-828C-F0F4316B567E}"/>
              </a:ext>
            </a:extLst>
          </p:cNvPr>
          <p:cNvPicPr>
            <a:picLocks noChangeAspect="1"/>
          </p:cNvPicPr>
          <p:nvPr/>
        </p:nvPicPr>
        <p:blipFill>
          <a:blip r:embed="rId4"/>
          <a:stretch>
            <a:fillRect/>
          </a:stretch>
        </p:blipFill>
        <p:spPr>
          <a:xfrm>
            <a:off x="6138765" y="4191900"/>
            <a:ext cx="2226666" cy="2226666"/>
          </a:xfrm>
          <a:prstGeom prst="rect">
            <a:avLst/>
          </a:prstGeom>
        </p:spPr>
      </p:pic>
      <p:sp>
        <p:nvSpPr>
          <p:cNvPr id="8" name="TextBox 7">
            <a:extLst>
              <a:ext uri="{FF2B5EF4-FFF2-40B4-BE49-F238E27FC236}">
                <a16:creationId xmlns:a16="http://schemas.microsoft.com/office/drawing/2014/main" id="{5E3AAFE9-3BB8-F547-8C74-EFB7926E96C3}"/>
              </a:ext>
            </a:extLst>
          </p:cNvPr>
          <p:cNvSpPr txBox="1"/>
          <p:nvPr/>
        </p:nvSpPr>
        <p:spPr>
          <a:xfrm>
            <a:off x="8760148" y="4951290"/>
            <a:ext cx="697627" cy="707886"/>
          </a:xfrm>
          <a:prstGeom prst="rect">
            <a:avLst/>
          </a:prstGeom>
          <a:noFill/>
        </p:spPr>
        <p:txBody>
          <a:bodyPr wrap="none" rtlCol="0">
            <a:spAutoFit/>
          </a:bodyPr>
          <a:lstStyle/>
          <a:p>
            <a:r>
              <a:rPr lang="en-US" sz="4000" dirty="0"/>
              <a:t>❤️</a:t>
            </a:r>
            <a:endParaRPr lang="en-US" dirty="0"/>
          </a:p>
        </p:txBody>
      </p:sp>
    </p:spTree>
    <p:extLst>
      <p:ext uri="{BB962C8B-B14F-4D97-AF65-F5344CB8AC3E}">
        <p14:creationId xmlns:p14="http://schemas.microsoft.com/office/powerpoint/2010/main" val="20521332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How to insert your Twitter handle</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a:xfrm>
            <a:off x="357809" y="1423686"/>
            <a:ext cx="11688417" cy="4122349"/>
          </a:xfrm>
        </p:spPr>
        <p:txBody>
          <a:bodyPr>
            <a:normAutofit fontScale="92500" lnSpcReduction="20000"/>
          </a:bodyPr>
          <a:lstStyle/>
          <a:p>
            <a:r>
              <a:rPr lang="en-US" dirty="0"/>
              <a:t>1. On the </a:t>
            </a:r>
            <a:r>
              <a:rPr lang="en-US" b="1" dirty="0"/>
              <a:t>Insert</a:t>
            </a:r>
            <a:r>
              <a:rPr lang="en-US" dirty="0"/>
              <a:t> tab, select </a:t>
            </a:r>
            <a:r>
              <a:rPr lang="en-US" b="1" dirty="0"/>
              <a:t>Header &amp; Footer</a:t>
            </a:r>
            <a:r>
              <a:rPr lang="en-US" dirty="0"/>
              <a:t>.</a:t>
            </a:r>
          </a:p>
          <a:p>
            <a:r>
              <a:rPr lang="en-US" dirty="0"/>
              <a:t> </a:t>
            </a:r>
          </a:p>
          <a:p>
            <a:r>
              <a:rPr lang="en-US" dirty="0"/>
              <a:t>2. On the </a:t>
            </a:r>
            <a:r>
              <a:rPr lang="en-US" b="1" dirty="0"/>
              <a:t>Slide</a:t>
            </a:r>
            <a:r>
              <a:rPr lang="en-US" dirty="0"/>
              <a:t> tab, check the </a:t>
            </a:r>
            <a:r>
              <a:rPr lang="en-US" b="1" dirty="0"/>
              <a:t>Footer</a:t>
            </a:r>
            <a:r>
              <a:rPr lang="en-US" dirty="0"/>
              <a:t> box.</a:t>
            </a:r>
          </a:p>
          <a:p>
            <a:endParaRPr lang="en-US" dirty="0"/>
          </a:p>
          <a:p>
            <a:r>
              <a:rPr lang="en-US" dirty="0"/>
              <a:t>3. In the box below </a:t>
            </a:r>
            <a:r>
              <a:rPr lang="en-US" b="1" dirty="0"/>
              <a:t>Footer</a:t>
            </a:r>
            <a:r>
              <a:rPr lang="en-US" dirty="0"/>
              <a:t>, type your Twitter handle (e.g. @</a:t>
            </a:r>
            <a:r>
              <a:rPr lang="en-US" dirty="0" err="1"/>
              <a:t>PSConfEU</a:t>
            </a:r>
            <a:r>
              <a:rPr lang="en-US" dirty="0"/>
              <a:t>). </a:t>
            </a:r>
          </a:p>
          <a:p>
            <a:r>
              <a:rPr lang="en-US" dirty="0"/>
              <a:t> </a:t>
            </a:r>
          </a:p>
          <a:p>
            <a:r>
              <a:rPr lang="en-US" dirty="0"/>
              <a:t>4. To prevent the footer from appearing on the title slide, check the </a:t>
            </a:r>
            <a:r>
              <a:rPr lang="en-US" b="1" dirty="0"/>
              <a:t>Don't show on title slide </a:t>
            </a:r>
            <a:r>
              <a:rPr lang="en-US" dirty="0"/>
              <a:t>box.</a:t>
            </a:r>
          </a:p>
          <a:p>
            <a:endParaRPr lang="en-US" dirty="0"/>
          </a:p>
          <a:p>
            <a:r>
              <a:rPr lang="en-US" dirty="0"/>
              <a:t>5. Click </a:t>
            </a:r>
            <a:r>
              <a:rPr lang="en-US" b="1" dirty="0"/>
              <a:t>Apply to All </a:t>
            </a:r>
            <a:r>
              <a:rPr lang="en-US" dirty="0"/>
              <a:t>button.</a:t>
            </a:r>
          </a:p>
          <a:p>
            <a:endParaRPr lang="en-US" dirty="0"/>
          </a:p>
          <a:p>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TylerLeonhardt</a:t>
            </a:r>
            <a:endParaRPr lang="en-US" dirty="0"/>
          </a:p>
        </p:txBody>
      </p:sp>
    </p:spTree>
    <p:extLst>
      <p:ext uri="{BB962C8B-B14F-4D97-AF65-F5344CB8AC3E}">
        <p14:creationId xmlns:p14="http://schemas.microsoft.com/office/powerpoint/2010/main" val="32197536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picture containing sky, outdoor, person, man&#10;&#10;Description automatically generated">
            <a:extLst>
              <a:ext uri="{FF2B5EF4-FFF2-40B4-BE49-F238E27FC236}">
                <a16:creationId xmlns:a16="http://schemas.microsoft.com/office/drawing/2014/main" id="{99A7D223-28FF-154D-9D50-1755E89E0CFF}"/>
              </a:ext>
            </a:extLst>
          </p:cNvPr>
          <p:cNvPicPr>
            <a:picLocks noChangeAspect="1"/>
          </p:cNvPicPr>
          <p:nvPr/>
        </p:nvPicPr>
        <p:blipFill rotWithShape="1">
          <a:blip r:embed="rId3"/>
          <a:srcRect l="3421" r="12580" b="1"/>
          <a:stretch/>
        </p:blipFill>
        <p:spPr>
          <a:xfrm>
            <a:off x="20" y="-1363"/>
            <a:ext cx="12191980" cy="6857990"/>
          </a:xfrm>
          <a:prstGeom prst="rect">
            <a:avLst/>
          </a:prstGeom>
        </p:spPr>
      </p:pic>
      <p:sp>
        <p:nvSpPr>
          <p:cNvPr id="2" name="Oval 1">
            <a:extLst>
              <a:ext uri="{FF2B5EF4-FFF2-40B4-BE49-F238E27FC236}">
                <a16:creationId xmlns:a16="http://schemas.microsoft.com/office/drawing/2014/main" id="{89953409-FFC6-7749-B701-4D974E17D602}"/>
              </a:ext>
            </a:extLst>
          </p:cNvPr>
          <p:cNvSpPr/>
          <p:nvPr/>
        </p:nvSpPr>
        <p:spPr>
          <a:xfrm>
            <a:off x="7915870" y="2845837"/>
            <a:ext cx="4064339" cy="4012163"/>
          </a:xfrm>
          <a:prstGeom prst="ellipse">
            <a:avLst/>
          </a:prstGeom>
          <a:solidFill>
            <a:schemeClr val="bg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4FFFE0B8-40AB-6749-9C9B-583F7B5DFDA5}"/>
              </a:ext>
            </a:extLst>
          </p:cNvPr>
          <p:cNvSpPr txBox="1"/>
          <p:nvPr/>
        </p:nvSpPr>
        <p:spPr>
          <a:xfrm>
            <a:off x="8022020" y="3289735"/>
            <a:ext cx="3852041" cy="2605151"/>
          </a:xfrm>
          <a:prstGeom prst="rect">
            <a:avLst/>
          </a:prstGeom>
        </p:spPr>
        <p:txBody>
          <a:bodyPr vert="horz" lIns="91440" tIns="45720" rIns="91440" bIns="45720" rtlCol="0" anchor="b">
            <a:normAutofit fontScale="92500" lnSpcReduction="10000"/>
          </a:bodyPr>
          <a:lstStyle/>
          <a:p>
            <a:pPr algn="ctr" defTabSz="914400">
              <a:lnSpc>
                <a:spcPct val="90000"/>
              </a:lnSpc>
              <a:spcBef>
                <a:spcPct val="0"/>
              </a:spcBef>
              <a:spcAft>
                <a:spcPts val="600"/>
              </a:spcAft>
            </a:pPr>
            <a:r>
              <a:rPr lang="en-US" sz="3700" dirty="0">
                <a:latin typeface="+mj-lt"/>
                <a:ea typeface="+mj-ea"/>
                <a:cs typeface="+mj-cs"/>
              </a:rPr>
              <a:t>Microsoft</a:t>
            </a:r>
          </a:p>
          <a:p>
            <a:pPr algn="ctr" defTabSz="914400">
              <a:lnSpc>
                <a:spcPct val="90000"/>
              </a:lnSpc>
              <a:spcBef>
                <a:spcPct val="0"/>
              </a:spcBef>
              <a:spcAft>
                <a:spcPts val="600"/>
              </a:spcAft>
            </a:pPr>
            <a:r>
              <a:rPr lang="en-US" sz="3700" dirty="0">
                <a:latin typeface="+mj-lt"/>
                <a:ea typeface="+mj-ea"/>
                <a:cs typeface="+mj-cs"/>
              </a:rPr>
              <a:t>Software Engineer</a:t>
            </a:r>
          </a:p>
          <a:p>
            <a:pPr algn="ctr" defTabSz="914400">
              <a:lnSpc>
                <a:spcPct val="90000"/>
              </a:lnSpc>
              <a:spcBef>
                <a:spcPct val="0"/>
              </a:spcBef>
              <a:spcAft>
                <a:spcPts val="600"/>
              </a:spcAft>
            </a:pPr>
            <a:r>
              <a:rPr lang="en-US" sz="3700" dirty="0">
                <a:latin typeface="+mj-lt"/>
                <a:ea typeface="+mj-ea"/>
                <a:cs typeface="+mj-cs"/>
              </a:rPr>
              <a:t>PowerShell Team</a:t>
            </a:r>
          </a:p>
          <a:p>
            <a:pPr algn="ctr" defTabSz="914400">
              <a:lnSpc>
                <a:spcPct val="90000"/>
              </a:lnSpc>
              <a:spcBef>
                <a:spcPct val="0"/>
              </a:spcBef>
              <a:spcAft>
                <a:spcPts val="600"/>
              </a:spcAft>
            </a:pPr>
            <a:endParaRPr lang="en-US" sz="3700" dirty="0">
              <a:latin typeface="+mj-lt"/>
              <a:ea typeface="+mj-ea"/>
              <a:cs typeface="+mj-cs"/>
            </a:endParaRPr>
          </a:p>
          <a:p>
            <a:pPr algn="ctr" defTabSz="914400">
              <a:lnSpc>
                <a:spcPct val="90000"/>
              </a:lnSpc>
              <a:spcBef>
                <a:spcPct val="0"/>
              </a:spcBef>
              <a:spcAft>
                <a:spcPts val="600"/>
              </a:spcAft>
            </a:pPr>
            <a:r>
              <a:rPr lang="en-US" sz="3700" dirty="0">
                <a:latin typeface="+mj-lt"/>
                <a:ea typeface="+mj-ea"/>
                <a:cs typeface="+mj-cs"/>
              </a:rPr>
              <a:t>@TylerLeonhardt</a:t>
            </a:r>
          </a:p>
        </p:txBody>
      </p:sp>
      <p:pic>
        <p:nvPicPr>
          <p:cNvPr id="8" name="Picture 7">
            <a:extLst>
              <a:ext uri="{FF2B5EF4-FFF2-40B4-BE49-F238E27FC236}">
                <a16:creationId xmlns:a16="http://schemas.microsoft.com/office/drawing/2014/main" id="{F5A90C9B-F1CC-294F-9911-234F146320A2}"/>
              </a:ext>
            </a:extLst>
          </p:cNvPr>
          <p:cNvPicPr>
            <a:picLocks noChangeAspect="1"/>
          </p:cNvPicPr>
          <p:nvPr/>
        </p:nvPicPr>
        <p:blipFill>
          <a:blip r:embed="rId4"/>
          <a:stretch>
            <a:fillRect/>
          </a:stretch>
        </p:blipFill>
        <p:spPr>
          <a:xfrm>
            <a:off x="10200946" y="5860075"/>
            <a:ext cx="622253" cy="622253"/>
          </a:xfrm>
          <a:prstGeom prst="rect">
            <a:avLst/>
          </a:prstGeom>
        </p:spPr>
      </p:pic>
      <p:pic>
        <p:nvPicPr>
          <p:cNvPr id="10" name="Picture 9">
            <a:extLst>
              <a:ext uri="{FF2B5EF4-FFF2-40B4-BE49-F238E27FC236}">
                <a16:creationId xmlns:a16="http://schemas.microsoft.com/office/drawing/2014/main" id="{044F1D29-29CC-3948-BF02-C03741C24050}"/>
              </a:ext>
            </a:extLst>
          </p:cNvPr>
          <p:cNvPicPr>
            <a:picLocks noChangeAspect="1"/>
          </p:cNvPicPr>
          <p:nvPr/>
        </p:nvPicPr>
        <p:blipFill>
          <a:blip r:embed="rId5"/>
          <a:stretch>
            <a:fillRect/>
          </a:stretch>
        </p:blipFill>
        <p:spPr>
          <a:xfrm>
            <a:off x="9080918" y="5896260"/>
            <a:ext cx="549884" cy="549884"/>
          </a:xfrm>
          <a:prstGeom prst="rect">
            <a:avLst/>
          </a:prstGeom>
        </p:spPr>
      </p:pic>
    </p:spTree>
    <p:extLst>
      <p:ext uri="{BB962C8B-B14F-4D97-AF65-F5344CB8AC3E}">
        <p14:creationId xmlns:p14="http://schemas.microsoft.com/office/powerpoint/2010/main" val="452405990"/>
      </p:ext>
    </p:extLst>
  </p:cSld>
  <p:clrMapOvr>
    <a:masterClrMapping/>
  </p:clrMapOvr>
  <p:transition spd="slow">
    <p:wipe/>
  </p:transition>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98BD6D6E-F95A-41EE-AC20-08AF048B1503}"/>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AE8BEA1D-CCF4-48A5-AC7F-4DEF24E89AC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2876</TotalTime>
  <Words>971</Words>
  <Application>Microsoft Office PowerPoint</Application>
  <PresentationFormat>Widescreen</PresentationFormat>
  <Paragraphs>181</Paragraphs>
  <Slides>32</Slides>
  <Notes>18</Notes>
  <HiddenSlides>1</HiddenSlides>
  <MMClips>1</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32</vt:i4>
      </vt:variant>
    </vt:vector>
  </HeadingPairs>
  <TitlesOfParts>
    <vt:vector size="43" baseType="lpstr">
      <vt:lpstr>Alfarn</vt:lpstr>
      <vt:lpstr>Stencil</vt:lpstr>
      <vt:lpstr>Consolas</vt:lpstr>
      <vt:lpstr>Calibri</vt:lpstr>
      <vt:lpstr>Calibri Light</vt:lpstr>
      <vt:lpstr>CarlMarx</vt:lpstr>
      <vt:lpstr>Arial</vt:lpstr>
      <vt:lpstr>Segoe UI</vt:lpstr>
      <vt:lpstr>Berlin Sans FB Demi</vt:lpstr>
      <vt:lpstr>Office</vt:lpstr>
      <vt:lpstr>Custom Design</vt:lpstr>
      <vt:lpstr>Deep dive into debugging your PowerShell scripts</vt:lpstr>
      <vt:lpstr>PowerPoint Presentation</vt:lpstr>
      <vt:lpstr>PowerPoint Presentation</vt:lpstr>
      <vt:lpstr>PowerPoint Presentation</vt:lpstr>
      <vt:lpstr>PowerPoint Presentation</vt:lpstr>
      <vt:lpstr>PowerPoint Presentation</vt:lpstr>
      <vt:lpstr>Deep dive into debugging your PowerShell scripts</vt:lpstr>
      <vt:lpstr>How to insert your Twitter handle</vt:lpstr>
      <vt:lpstr>PowerPoint Presentation</vt:lpstr>
      <vt:lpstr>This Session</vt:lpstr>
      <vt:lpstr>Keeps hearing about VSCode debugging</vt:lpstr>
      <vt:lpstr>Agenda</vt:lpstr>
      <vt:lpstr>PowerPoint Presentation</vt:lpstr>
      <vt:lpstr>PowerPoint Presentation</vt:lpstr>
      <vt:lpstr>PowerPoint Presentation</vt:lpstr>
      <vt:lpstr>PowerPoint Presentation</vt:lpstr>
      <vt:lpstr>Dissect the launch.json</vt:lpstr>
      <vt:lpstr>Sample launch.json</vt:lpstr>
      <vt:lpstr>Launch vs. Attach</vt:lpstr>
      <vt:lpstr>”launch” request</vt:lpstr>
      <vt:lpstr>”attach” request</vt:lpstr>
      <vt:lpstr>PowerPoint Presentation</vt:lpstr>
      <vt:lpstr>Remote Development</vt:lpstr>
      <vt:lpstr>Current remote development experience</vt:lpstr>
      <vt:lpstr>Future remote development experience</vt:lpstr>
      <vt:lpstr>PowerPoint Presentation</vt:lpstr>
      <vt:lpstr>Debugging C# Cmdlets</vt:lpstr>
      <vt:lpstr>PowerPoint Presentation</vt:lpstr>
      <vt:lpstr>Summary</vt:lpstr>
      <vt:lpstr>The big slide of links!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dive into debugging your PowerShell scripts</dc:title>
  <dc:creator>Tyler Leonhardt (POWERSHELL)</dc:creator>
  <cp:lastModifiedBy>Tyler Leonhardt (POWERSHELL)</cp:lastModifiedBy>
  <cp:revision>1</cp:revision>
  <dcterms:created xsi:type="dcterms:W3CDTF">2019-05-21T19:01:01Z</dcterms:created>
  <dcterms:modified xsi:type="dcterms:W3CDTF">2019-06-06T13:56:33Z</dcterms:modified>
</cp:coreProperties>
</file>